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Planilha_do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Planilha_do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Planilha_do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Planilha_do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Planilha_do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Planilha_do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Planilha_do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Planilha_do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Planilha_do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Planilha_do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Você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utiliza</a:t>
            </a:r>
            <a:r>
              <a:rPr lang="en-US" baseline="0" dirty="0" smtClean="0"/>
              <a:t> a Internet?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Internet</c:v>
                </c:pt>
              </c:strCache>
            </c:strRef>
          </c:tx>
          <c:explosion val="5"/>
          <c:cat>
            <c:strRef>
              <c:f>Plan1!$A$2:$A$5</c:f>
              <c:strCache>
                <c:ptCount val="2"/>
                <c:pt idx="0">
                  <c:v>Sim </c:v>
                </c:pt>
                <c:pt idx="1">
                  <c:v>Não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 formatCode="0%">
                  <c:v>1</c:v>
                </c:pt>
                <c:pt idx="1">
                  <c:v>0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75740524356048156"/>
          <c:y val="0.34051966352229063"/>
          <c:w val="0.23136676485019766"/>
          <c:h val="0.38044002247748687"/>
        </c:manualLayout>
      </c:layout>
    </c:legend>
    <c:plotVisOnly val="1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Redes Sociais</c:v>
                </c:pt>
              </c:strCache>
            </c:strRef>
          </c:tx>
          <c:explosion val="2"/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95.2</c:v>
                </c:pt>
                <c:pt idx="1">
                  <c:v>4.8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Plan1!$B$1</c:f>
              <c:strCache>
                <c:ptCount val="1"/>
                <c:pt idx="0">
                  <c:v>Casa</c:v>
                </c:pt>
              </c:strCache>
            </c:strRef>
          </c:tx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Plan1!$B$2</c:f>
              <c:numCache>
                <c:formatCode>General</c:formatCode>
                <c:ptCount val="1"/>
                <c:pt idx="0">
                  <c:v>47.6</c:v>
                </c:pt>
              </c:numCache>
            </c:numRef>
          </c:val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Escola</c:v>
                </c:pt>
              </c:strCache>
            </c:strRef>
          </c:tx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Plan1!$C$2</c:f>
              <c:numCache>
                <c:formatCode>General</c:formatCode>
                <c:ptCount val="1"/>
                <c:pt idx="0">
                  <c:v>9.5</c:v>
                </c:pt>
              </c:numCache>
            </c:numRef>
          </c:val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C e E</c:v>
                </c:pt>
              </c:strCache>
            </c:strRef>
          </c:tx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Plan1!$D$2</c:f>
              <c:numCache>
                <c:formatCode>General</c:formatCode>
                <c:ptCount val="1"/>
                <c:pt idx="0">
                  <c:v>28.6</c:v>
                </c:pt>
              </c:numCache>
            </c:numRef>
          </c:val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C, E e L</c:v>
                </c:pt>
              </c:strCache>
            </c:strRef>
          </c:tx>
          <c:cat>
            <c:numRef>
              <c:f>Plan1!$A$2</c:f>
              <c:numCache>
                <c:formatCode>General</c:formatCode>
                <c:ptCount val="1"/>
              </c:numCache>
            </c:numRef>
          </c:cat>
          <c:val>
            <c:numRef>
              <c:f>Plan1!$E$2</c:f>
              <c:numCache>
                <c:formatCode>General</c:formatCode>
                <c:ptCount val="1"/>
                <c:pt idx="0">
                  <c:v>14.3</c:v>
                </c:pt>
              </c:numCache>
            </c:numRef>
          </c:val>
        </c:ser>
        <c:axId val="34009856"/>
        <c:axId val="36505856"/>
      </c:barChart>
      <c:catAx>
        <c:axId val="34009856"/>
        <c:scaling>
          <c:orientation val="minMax"/>
        </c:scaling>
        <c:axPos val="b"/>
        <c:numFmt formatCode="General" sourceLinked="1"/>
        <c:tickLblPos val="nextTo"/>
        <c:crossAx val="36505856"/>
        <c:crosses val="autoZero"/>
        <c:auto val="1"/>
        <c:lblAlgn val="ctr"/>
        <c:lblOffset val="100"/>
      </c:catAx>
      <c:valAx>
        <c:axId val="36505856"/>
        <c:scaling>
          <c:orientation val="minMax"/>
        </c:scaling>
        <c:axPos val="l"/>
        <c:majorGridlines/>
        <c:numFmt formatCode="General" sourceLinked="1"/>
        <c:tickLblPos val="nextTo"/>
        <c:crossAx val="3400985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Frequência</c:v>
                </c:pt>
              </c:strCache>
            </c:strRef>
          </c:tx>
          <c:cat>
            <c:strRef>
              <c:f>Plan1!$A$2:$A$3</c:f>
              <c:strCache>
                <c:ptCount val="2"/>
                <c:pt idx="0">
                  <c:v>diariamente</c:v>
                </c:pt>
                <c:pt idx="1">
                  <c:v>raramente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85.7</c:v>
                </c:pt>
                <c:pt idx="1">
                  <c:v>14.3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Pesquisa</c:v>
                </c:pt>
              </c:strCache>
            </c:strRef>
          </c:tx>
          <c:cat>
            <c:strRef>
              <c:f>Plan1!$A$2:$A$4</c:f>
              <c:strCache>
                <c:ptCount val="3"/>
                <c:pt idx="0">
                  <c:v>Informação</c:v>
                </c:pt>
                <c:pt idx="1">
                  <c:v>Info e Entret</c:v>
                </c:pt>
                <c:pt idx="2">
                  <c:v>Info -  Entret - Prod.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61.9</c:v>
                </c:pt>
                <c:pt idx="1">
                  <c:v>9.5</c:v>
                </c:pt>
                <c:pt idx="2">
                  <c:v>28.6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E-mail</c:v>
                </c:pt>
              </c:strCache>
            </c:strRef>
          </c:tx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76.099999999999994</c:v>
                </c:pt>
                <c:pt idx="1">
                  <c:v>23.9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Twitter</c:v>
                </c:pt>
              </c:strCache>
            </c:strRef>
          </c:tx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14.3</c:v>
                </c:pt>
                <c:pt idx="1">
                  <c:v>85.7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Facebook</c:v>
                </c:pt>
              </c:strCache>
            </c:strRef>
          </c:tx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66.599999999999994</c:v>
                </c:pt>
                <c:pt idx="1">
                  <c:v>33.4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MSN ou SMS</c:v>
                </c:pt>
              </c:strCache>
            </c:strRef>
          </c:tx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Não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47.6</c:v>
                </c:pt>
                <c:pt idx="1">
                  <c:v>52.4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 dirty="0" err="1" smtClean="0"/>
              <a:t>Redes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Sociais</a:t>
            </a:r>
            <a:endParaRPr lang="en-US" dirty="0"/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cat>
            <c:strRef>
              <c:f>Plan1!$A$2:$A$3</c:f>
              <c:strCache>
                <c:ptCount val="2"/>
                <c:pt idx="0">
                  <c:v>Sim</c:v>
                </c:pt>
                <c:pt idx="1">
                  <c:v>Já usam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33.299999999999997</c:v>
                </c:pt>
                <c:pt idx="1">
                  <c:v>66.7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pt-BR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0.36842</cdr:x>
      <cdr:y>0.50944</cdr:y>
    </cdr:from>
    <cdr:to>
      <cdr:x>0.51579</cdr:x>
      <cdr:y>0.62831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500330" y="2143140"/>
          <a:ext cx="100013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dirty="0" smtClean="0"/>
            <a:t>100 %</a:t>
          </a:r>
          <a:endParaRPr lang="pt-BR" sz="20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0.43056</cdr:x>
      <cdr:y>0.68818</cdr:y>
    </cdr:from>
    <cdr:to>
      <cdr:x>0.57813</cdr:x>
      <cdr:y>0.79867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543296" y="3114684"/>
          <a:ext cx="121444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b="1" dirty="0" smtClean="0"/>
            <a:t>95,2 %</a:t>
          </a:r>
          <a:endParaRPr lang="pt-BR" sz="2000" b="1" dirty="0"/>
        </a:p>
      </cdr:txBody>
    </cdr:sp>
  </cdr:relSizeAnchor>
  <cdr:relSizeAnchor xmlns:cdr="http://schemas.openxmlformats.org/drawingml/2006/chartDrawing">
    <cdr:from>
      <cdr:x>0.37847</cdr:x>
      <cdr:y>0.19888</cdr:y>
    </cdr:from>
    <cdr:to>
      <cdr:x>0.5</cdr:x>
      <cdr:y>0.29358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114668" y="900106"/>
          <a:ext cx="100013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b="1" dirty="0" smtClean="0"/>
            <a:t>4,8 %</a:t>
          </a:r>
          <a:endParaRPr lang="pt-BR" sz="2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0.33507</cdr:x>
      <cdr:y>0.71975</cdr:y>
    </cdr:from>
    <cdr:to>
      <cdr:x>0.43924</cdr:x>
      <cdr:y>0.78289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757478" y="3257560"/>
          <a:ext cx="85725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1800" dirty="0" smtClean="0"/>
            <a:t>9,5%</a:t>
          </a:r>
          <a:endParaRPr lang="pt-BR" sz="1800" dirty="0"/>
        </a:p>
      </cdr:txBody>
    </cdr:sp>
  </cdr:relSizeAnchor>
  <cdr:relSizeAnchor xmlns:cdr="http://schemas.openxmlformats.org/drawingml/2006/chartDrawing">
    <cdr:from>
      <cdr:x>0.48264</cdr:x>
      <cdr:y>0.40407</cdr:y>
    </cdr:from>
    <cdr:to>
      <cdr:x>0.58681</cdr:x>
      <cdr:y>0.4672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971924" y="1828800"/>
          <a:ext cx="85725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1800" dirty="0" smtClean="0"/>
            <a:t>28,6 %</a:t>
          </a:r>
          <a:endParaRPr lang="pt-BR" sz="1800" dirty="0"/>
        </a:p>
      </cdr:txBody>
    </cdr:sp>
  </cdr:relSizeAnchor>
  <cdr:relSizeAnchor xmlns:cdr="http://schemas.openxmlformats.org/drawingml/2006/chartDrawing">
    <cdr:from>
      <cdr:x>0.62153</cdr:x>
      <cdr:y>0.64083</cdr:y>
    </cdr:from>
    <cdr:to>
      <cdr:x>0.74306</cdr:x>
      <cdr:y>0.70397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5114932" y="2900370"/>
          <a:ext cx="100013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1800" dirty="0" smtClean="0"/>
            <a:t>14,3 %</a:t>
          </a:r>
          <a:endParaRPr lang="pt-BR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0.4566</cdr:x>
      <cdr:y>0.53034</cdr:y>
    </cdr:from>
    <cdr:to>
      <cdr:x>0.60417</cdr:x>
      <cdr:y>0.64083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757610" y="2400304"/>
          <a:ext cx="1214446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400" dirty="0" smtClean="0"/>
            <a:t>85,7 %</a:t>
          </a:r>
          <a:endParaRPr lang="pt-BR" sz="2400" dirty="0"/>
        </a:p>
      </cdr:txBody>
    </cdr:sp>
  </cdr:relSizeAnchor>
  <cdr:relSizeAnchor xmlns:cdr="http://schemas.openxmlformats.org/drawingml/2006/chartDrawing">
    <cdr:from>
      <cdr:x>0.28298</cdr:x>
      <cdr:y>0.23044</cdr:y>
    </cdr:from>
    <cdr:to>
      <cdr:x>0.39583</cdr:x>
      <cdr:y>0.30936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328850" y="1042982"/>
          <a:ext cx="9286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b="1" dirty="0" smtClean="0"/>
            <a:t>14,3 %</a:t>
          </a:r>
          <a:endParaRPr lang="pt-BR" sz="20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0.40451</cdr:x>
      <cdr:y>0.43564</cdr:y>
    </cdr:from>
    <cdr:to>
      <cdr:x>0.51736</cdr:x>
      <cdr:y>0.54613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328982" y="1971676"/>
          <a:ext cx="928694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dirty="0" smtClean="0"/>
            <a:t>61,9 %</a:t>
          </a:r>
          <a:endParaRPr lang="pt-BR" sz="2000" dirty="0"/>
        </a:p>
      </cdr:txBody>
    </cdr:sp>
  </cdr:relSizeAnchor>
  <cdr:relSizeAnchor xmlns:cdr="http://schemas.openxmlformats.org/drawingml/2006/chartDrawing">
    <cdr:from>
      <cdr:x>0.20486</cdr:x>
      <cdr:y>0.34093</cdr:y>
    </cdr:from>
    <cdr:to>
      <cdr:x>0.33507</cdr:x>
      <cdr:y>0.41985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1685908" y="1543048"/>
          <a:ext cx="107157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dirty="0" smtClean="0"/>
            <a:t>28,6 %</a:t>
          </a:r>
          <a:endParaRPr lang="pt-BR" sz="2000" dirty="0"/>
        </a:p>
      </cdr:txBody>
    </cdr:sp>
  </cdr:relSizeAnchor>
  <cdr:relSizeAnchor xmlns:cdr="http://schemas.openxmlformats.org/drawingml/2006/chartDrawing">
    <cdr:from>
      <cdr:x>0.17882</cdr:x>
      <cdr:y>0.64083</cdr:y>
    </cdr:from>
    <cdr:to>
      <cdr:x>0.29167</cdr:x>
      <cdr:y>0.71975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1471594" y="2900370"/>
          <a:ext cx="9286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dirty="0" smtClean="0"/>
            <a:t>9,5 %</a:t>
          </a:r>
          <a:endParaRPr lang="pt-BR" sz="2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0.47396</cdr:x>
      <cdr:y>0.60926</cdr:y>
    </cdr:from>
    <cdr:to>
      <cdr:x>0.63889</cdr:x>
      <cdr:y>0.71975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3900486" y="2757494"/>
          <a:ext cx="1357322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b="1" dirty="0" smtClean="0"/>
            <a:t>76,1 %</a:t>
          </a:r>
          <a:endParaRPr lang="pt-BR" sz="2000" b="1" dirty="0"/>
        </a:p>
      </cdr:txBody>
    </cdr:sp>
  </cdr:relSizeAnchor>
  <cdr:relSizeAnchor xmlns:cdr="http://schemas.openxmlformats.org/drawingml/2006/chartDrawing">
    <cdr:from>
      <cdr:x>0.30903</cdr:x>
      <cdr:y>0.34093</cdr:y>
    </cdr:from>
    <cdr:to>
      <cdr:x>0.43924</cdr:x>
      <cdr:y>0.43564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543164" y="1543048"/>
          <a:ext cx="107157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b="1" dirty="0" smtClean="0"/>
            <a:t>23,9 %</a:t>
          </a:r>
          <a:endParaRPr lang="pt-BR" sz="20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0.32639</cdr:x>
      <cdr:y>0.65661</cdr:y>
    </cdr:from>
    <cdr:to>
      <cdr:x>0.44792</cdr:x>
      <cdr:y>0.75132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2686040" y="2971808"/>
          <a:ext cx="100013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b="1" dirty="0" smtClean="0"/>
            <a:t>85,7 %</a:t>
          </a:r>
          <a:endParaRPr lang="pt-BR" sz="2000" b="1" dirty="0"/>
        </a:p>
      </cdr:txBody>
    </cdr:sp>
  </cdr:relSizeAnchor>
  <cdr:relSizeAnchor xmlns:cdr="http://schemas.openxmlformats.org/drawingml/2006/chartDrawing">
    <cdr:from>
      <cdr:x>0.47396</cdr:x>
      <cdr:y>0.23044</cdr:y>
    </cdr:from>
    <cdr:to>
      <cdr:x>0.58681</cdr:x>
      <cdr:y>0.34093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900486" y="1042982"/>
          <a:ext cx="928694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b="1" dirty="0" smtClean="0"/>
            <a:t>14,3 %</a:t>
          </a:r>
          <a:endParaRPr lang="pt-BR" sz="20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0.51736</cdr:x>
      <cdr:y>0.53034</cdr:y>
    </cdr:from>
    <cdr:to>
      <cdr:x>0.63889</cdr:x>
      <cdr:y>0.65661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257676" y="2400304"/>
          <a:ext cx="1000132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b="1" dirty="0" smtClean="0"/>
            <a:t>66,6 %</a:t>
          </a:r>
          <a:endParaRPr lang="pt-BR" sz="2000" b="1" dirty="0"/>
        </a:p>
      </cdr:txBody>
    </cdr:sp>
  </cdr:relSizeAnchor>
  <cdr:relSizeAnchor xmlns:cdr="http://schemas.openxmlformats.org/drawingml/2006/chartDrawing">
    <cdr:from>
      <cdr:x>0.30903</cdr:x>
      <cdr:y>0.3725</cdr:y>
    </cdr:from>
    <cdr:to>
      <cdr:x>0.43056</cdr:x>
      <cdr:y>0.4672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543164" y="1685924"/>
          <a:ext cx="1000132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b="1" dirty="0" smtClean="0"/>
            <a:t>33,4 %</a:t>
          </a:r>
          <a:endParaRPr lang="pt-BR" sz="2000" b="1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</cdr:x>
      <cdr:y>0.43564</cdr:y>
    </cdr:from>
    <cdr:to>
      <cdr:x>0.66493</cdr:x>
      <cdr:y>0.56191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114800" y="1971676"/>
          <a:ext cx="1357322" cy="5715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b="1" dirty="0" smtClean="0"/>
            <a:t>47,6 %</a:t>
          </a:r>
          <a:endParaRPr lang="pt-BR" sz="2000" b="1" dirty="0"/>
        </a:p>
      </cdr:txBody>
    </cdr:sp>
  </cdr:relSizeAnchor>
  <cdr:relSizeAnchor xmlns:cdr="http://schemas.openxmlformats.org/drawingml/2006/chartDrawing">
    <cdr:from>
      <cdr:x>0.2743</cdr:x>
      <cdr:y>0.48299</cdr:y>
    </cdr:from>
    <cdr:to>
      <cdr:x>0.41319</cdr:x>
      <cdr:y>0.56191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257412" y="2185990"/>
          <a:ext cx="114300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b="1" dirty="0" smtClean="0"/>
            <a:t>52,4 %</a:t>
          </a:r>
          <a:endParaRPr lang="pt-BR" sz="2000" b="1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0.49132</cdr:x>
      <cdr:y>0.3725</cdr:y>
    </cdr:from>
    <cdr:to>
      <cdr:x>0.60417</cdr:x>
      <cdr:y>0.45142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043362" y="1685924"/>
          <a:ext cx="9286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b="1" dirty="0" smtClean="0"/>
            <a:t>33,3 %</a:t>
          </a:r>
          <a:endParaRPr lang="pt-BR" sz="2000" b="1" dirty="0"/>
        </a:p>
      </cdr:txBody>
    </cdr:sp>
  </cdr:relSizeAnchor>
  <cdr:relSizeAnchor xmlns:cdr="http://schemas.openxmlformats.org/drawingml/2006/chartDrawing">
    <cdr:from>
      <cdr:x>0.26562</cdr:x>
      <cdr:y>0.62505</cdr:y>
    </cdr:from>
    <cdr:to>
      <cdr:x>0.39583</cdr:x>
      <cdr:y>0.7671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2185974" y="2828932"/>
          <a:ext cx="1071570" cy="642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pt-BR" sz="2000" b="1" dirty="0" smtClean="0"/>
            <a:t>66,7 %</a:t>
          </a:r>
          <a:endParaRPr lang="pt-BR" sz="20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0012-2B07-4DB5-BD38-C8F291AB20B3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A978-68FC-4071-AF83-C6D4676D16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0012-2B07-4DB5-BD38-C8F291AB20B3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A978-68FC-4071-AF83-C6D4676D16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0012-2B07-4DB5-BD38-C8F291AB20B3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A978-68FC-4071-AF83-C6D4676D16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0012-2B07-4DB5-BD38-C8F291AB20B3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A978-68FC-4071-AF83-C6D4676D16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0012-2B07-4DB5-BD38-C8F291AB20B3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A978-68FC-4071-AF83-C6D4676D16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0012-2B07-4DB5-BD38-C8F291AB20B3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A978-68FC-4071-AF83-C6D4676D16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0012-2B07-4DB5-BD38-C8F291AB20B3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A978-68FC-4071-AF83-C6D4676D16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0012-2B07-4DB5-BD38-C8F291AB20B3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A978-68FC-4071-AF83-C6D4676D16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0012-2B07-4DB5-BD38-C8F291AB20B3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A978-68FC-4071-AF83-C6D4676D16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0012-2B07-4DB5-BD38-C8F291AB20B3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A978-68FC-4071-AF83-C6D4676D16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E0012-2B07-4DB5-BD38-C8F291AB20B3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6A978-68FC-4071-AF83-C6D4676D16F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E0012-2B07-4DB5-BD38-C8F291AB20B3}" type="datetimeFigureOut">
              <a:rPr lang="pt-BR" smtClean="0"/>
              <a:t>21/02/2013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6A978-68FC-4071-AF83-C6D4676D16F6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/>
          <a:lstStyle/>
          <a:p>
            <a:r>
              <a:rPr lang="pt-BR" dirty="0" smtClean="0"/>
              <a:t>Diagnóstico de Acesso a Internet</a:t>
            </a:r>
            <a:endParaRPr lang="pt-BR" dirty="0"/>
          </a:p>
        </p:txBody>
      </p:sp>
      <p:graphicFrame>
        <p:nvGraphicFramePr>
          <p:cNvPr id="5" name="Gráfico 4"/>
          <p:cNvGraphicFramePr/>
          <p:nvPr/>
        </p:nvGraphicFramePr>
        <p:xfrm>
          <a:off x="1214414" y="1785926"/>
          <a:ext cx="6786610" cy="4206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Você acredita que as Redes Sociais podem favorecer a aprendizagem?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Onde Utiliza?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071670" y="207167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47,6%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Com que frequência você usa a internet?</a:t>
            </a:r>
            <a:endParaRPr lang="pt-BR" dirty="0"/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que você busca na Internet?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Você tem </a:t>
            </a:r>
            <a:r>
              <a:rPr lang="pt-BR" dirty="0" err="1" smtClean="0"/>
              <a:t>E-mail</a:t>
            </a:r>
            <a:r>
              <a:rPr lang="pt-BR" dirty="0" smtClean="0"/>
              <a:t>?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Você tem </a:t>
            </a:r>
            <a:r>
              <a:rPr lang="pt-BR" dirty="0" err="1" smtClean="0"/>
              <a:t>twitter</a:t>
            </a:r>
            <a:r>
              <a:rPr lang="pt-BR" dirty="0" smtClean="0"/>
              <a:t>?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Você tem </a:t>
            </a:r>
            <a:r>
              <a:rPr lang="pt-BR" dirty="0" err="1" smtClean="0"/>
              <a:t>Facebook</a:t>
            </a:r>
            <a:r>
              <a:rPr lang="pt-BR" dirty="0" smtClean="0"/>
              <a:t>?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Você usa MSN ou SMS?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Caso ainda não use as Redes Sociais, gostaria de usá-las?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125</Words>
  <Application>Microsoft Office PowerPoint</Application>
  <PresentationFormat>Apresentação na tela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Diagnóstico de Acesso a Internet</vt:lpstr>
      <vt:lpstr>Onde Utiliza?</vt:lpstr>
      <vt:lpstr>Com que frequência você usa a internet?</vt:lpstr>
      <vt:lpstr>O que você busca na Internet?</vt:lpstr>
      <vt:lpstr>Você tem E-mail?</vt:lpstr>
      <vt:lpstr>Você tem twitter?</vt:lpstr>
      <vt:lpstr>Você tem Facebook?</vt:lpstr>
      <vt:lpstr>Você usa MSN ou SMS?</vt:lpstr>
      <vt:lpstr>Caso ainda não use as Redes Sociais, gostaria de usá-las? </vt:lpstr>
      <vt:lpstr>Você acredita que as Redes Sociais podem favorecer a aprendizagem?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Diagnóstico de Acesso a Internet</dc:title>
  <dc:creator>georgepa</dc:creator>
  <cp:lastModifiedBy>georgepa</cp:lastModifiedBy>
  <cp:revision>15</cp:revision>
  <dcterms:created xsi:type="dcterms:W3CDTF">2013-02-21T12:33:40Z</dcterms:created>
  <dcterms:modified xsi:type="dcterms:W3CDTF">2013-02-21T13:41:54Z</dcterms:modified>
</cp:coreProperties>
</file>