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73" r:id="rId4"/>
    <p:sldId id="272" r:id="rId5"/>
    <p:sldId id="265" r:id="rId6"/>
    <p:sldId id="266" r:id="rId7"/>
    <p:sldId id="268" r:id="rId8"/>
    <p:sldId id="274" r:id="rId9"/>
    <p:sldId id="275" r:id="rId10"/>
    <p:sldId id="267" r:id="rId11"/>
    <p:sldId id="271" r:id="rId12"/>
    <p:sldId id="269" r:id="rId13"/>
  </p:sldIdLst>
  <p:sldSz cx="9144000" cy="6858000" type="screen4x3"/>
  <p:notesSz cx="6858000" cy="9144000"/>
  <p:custDataLst>
    <p:tags r:id="rId15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340"/>
    <a:srgbClr val="DF842E"/>
    <a:srgbClr val="E45713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5" d="100"/>
          <a:sy n="85" d="100"/>
        </p:scale>
        <p:origin x="-1308" y="24"/>
      </p:cViewPr>
      <p:guideLst>
        <p:guide orient="horz" pos="2160"/>
        <p:guide pos="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51ED575-9001-5A48-B8F6-A07E1450B6CE}" type="datetime1">
              <a:rPr lang="pt-PT"/>
              <a:pPr/>
              <a:t>08-10-2014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AE8E3E9-FB5A-8D45-9A32-1ADC73AD04DF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78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055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465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057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4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86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863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469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826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789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6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764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E3E9-FB5A-8D45-9A32-1ADC73AD04D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582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14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4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5008563" y="38100"/>
            <a:ext cx="3992562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PT" sz="1400" dirty="0" smtClean="0">
                <a:solidFill>
                  <a:srgbClr val="7F7F7F"/>
                </a:solidFill>
                <a:latin typeface="Arial Rounded MT Bold" charset="0"/>
              </a:rPr>
              <a:t>Formação de rochas sedimentares</a:t>
            </a:r>
            <a:endParaRPr lang="pt-PT" sz="1400" dirty="0">
              <a:solidFill>
                <a:srgbClr val="7F7F7F"/>
              </a:solidFill>
              <a:latin typeface="Arial Rounded MT Bold" charset="0"/>
            </a:endParaRPr>
          </a:p>
        </p:txBody>
      </p:sp>
      <p:sp>
        <p:nvSpPr>
          <p:cNvPr id="9" name="Fluxograma: atraso 8"/>
          <p:cNvSpPr/>
          <p:nvPr userDrawn="1"/>
        </p:nvSpPr>
        <p:spPr>
          <a:xfrm rot="5400000">
            <a:off x="357188" y="0"/>
            <a:ext cx="642938" cy="642937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pPr algn="ctr"/>
            <a:endParaRPr lang="en-US">
              <a:solidFill>
                <a:schemeClr val="bg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CaixaDeTexto 9"/>
          <p:cNvSpPr txBox="1">
            <a:spLocks noChangeArrowheads="1"/>
          </p:cNvSpPr>
          <p:nvPr userDrawn="1"/>
        </p:nvSpPr>
        <p:spPr bwMode="auto">
          <a:xfrm>
            <a:off x="357188" y="214313"/>
            <a:ext cx="64293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chemeClr val="bg1"/>
                </a:solidFill>
                <a:latin typeface="Arial Rounded MT Bold" charset="0"/>
              </a:rPr>
              <a:t>C2</a:t>
            </a:r>
            <a:endParaRPr lang="pt-PT" sz="1800" b="1" dirty="0">
              <a:solidFill>
                <a:schemeClr val="bg1"/>
              </a:solidFill>
              <a:latin typeface="Arial Rounded MT Bold" charset="0"/>
            </a:endParaRPr>
          </a:p>
        </p:txBody>
      </p:sp>
      <p:cxnSp>
        <p:nvCxnSpPr>
          <p:cNvPr id="11" name="Conexão recta 10"/>
          <p:cNvCxnSpPr/>
          <p:nvPr userDrawn="1"/>
        </p:nvCxnSpPr>
        <p:spPr>
          <a:xfrm>
            <a:off x="1000125" y="285750"/>
            <a:ext cx="814387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 userDrawn="1"/>
        </p:nvSpPr>
        <p:spPr>
          <a:xfrm rot="5400000">
            <a:off x="4357687" y="2071688"/>
            <a:ext cx="4286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CaixaDeTexto 12"/>
          <p:cNvSpPr txBox="1">
            <a:spLocks noChangeArrowheads="1"/>
          </p:cNvSpPr>
          <p:nvPr userDrawn="1"/>
        </p:nvSpPr>
        <p:spPr bwMode="auto">
          <a:xfrm>
            <a:off x="0" y="6327775"/>
            <a:ext cx="9144000" cy="4924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2000" b="1" dirty="0" err="1">
                <a:solidFill>
                  <a:srgbClr val="262626"/>
                </a:solidFill>
                <a:latin typeface="Arial Rounded MT Bold" charset="0"/>
              </a:rPr>
              <a:t>CienTIC</a:t>
            </a:r>
            <a:r>
              <a:rPr lang="pt-PT" sz="2000" b="1" dirty="0">
                <a:solidFill>
                  <a:srgbClr val="262626"/>
                </a:solidFill>
                <a:latin typeface="Arial Rounded MT Bold" charset="0"/>
              </a:rPr>
              <a:t> 7</a:t>
            </a:r>
            <a:r>
              <a:rPr lang="pt-PT" sz="3200" b="1" dirty="0">
                <a:solidFill>
                  <a:srgbClr val="262626"/>
                </a:solidFill>
                <a:latin typeface="Arial Rounded MT Bold" charset="0"/>
              </a:rPr>
              <a:t> </a:t>
            </a:r>
            <a:r>
              <a:rPr lang="pt-PT" sz="1400" dirty="0">
                <a:solidFill>
                  <a:srgbClr val="262626"/>
                </a:solidFill>
                <a:latin typeface="Arial Rounded MT Bold" charset="0"/>
              </a:rPr>
              <a:t>Ciências </a:t>
            </a:r>
            <a:r>
              <a:rPr lang="pt-PT" sz="1400" dirty="0" smtClean="0">
                <a:solidFill>
                  <a:srgbClr val="262626"/>
                </a:solidFill>
                <a:latin typeface="Arial Rounded MT Bold" charset="0"/>
              </a:rPr>
              <a:t>Naturais </a:t>
            </a:r>
            <a:r>
              <a:rPr lang="pt-PT" sz="1400" dirty="0">
                <a:solidFill>
                  <a:srgbClr val="262626"/>
                </a:solidFill>
                <a:latin typeface="Arial Rounded MT Bold" charset="0"/>
              </a:rPr>
              <a:t>- 7.</a:t>
            </a:r>
            <a:r>
              <a:rPr lang="pt-PT" sz="1400" baseline="30000" dirty="0">
                <a:solidFill>
                  <a:srgbClr val="262626"/>
                </a:solidFill>
                <a:latin typeface="Arial Rounded MT Bold" charset="0"/>
              </a:rPr>
              <a:t>o</a:t>
            </a:r>
            <a:r>
              <a:rPr lang="pt-PT" sz="1400" dirty="0">
                <a:solidFill>
                  <a:srgbClr val="262626"/>
                </a:solidFill>
                <a:latin typeface="Arial Rounded MT Bold" charset="0"/>
              </a:rPr>
              <a:t> 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atraso 5"/>
          <p:cNvSpPr/>
          <p:nvPr/>
        </p:nvSpPr>
        <p:spPr>
          <a:xfrm>
            <a:off x="0" y="500063"/>
            <a:ext cx="1000125" cy="785812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ctr"/>
          <a:lstStyle/>
          <a:p>
            <a:pPr algn="ctr"/>
            <a:endParaRPr lang="en-US">
              <a:solidFill>
                <a:schemeClr val="bg1"/>
              </a:solidFill>
              <a:latin typeface="Arial Rounded MT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CaixaDeTexto 6"/>
          <p:cNvSpPr txBox="1">
            <a:spLocks noChangeArrowheads="1"/>
          </p:cNvSpPr>
          <p:nvPr/>
        </p:nvSpPr>
        <p:spPr bwMode="auto">
          <a:xfrm>
            <a:off x="0" y="630238"/>
            <a:ext cx="85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3200" b="1" dirty="0" smtClean="0">
                <a:solidFill>
                  <a:schemeClr val="bg1"/>
                </a:solidFill>
                <a:latin typeface="Arial Rounded MT Bold" charset="0"/>
              </a:rPr>
              <a:t>C2</a:t>
            </a:r>
            <a:endParaRPr lang="pt-PT" sz="3200" b="1" dirty="0">
              <a:solidFill>
                <a:schemeClr val="bg1"/>
              </a:solidFill>
              <a:latin typeface="Arial Rounded MT Bold" charset="0"/>
            </a:endParaRPr>
          </a:p>
        </p:txBody>
      </p:sp>
      <p:sp>
        <p:nvSpPr>
          <p:cNvPr id="9" name="Rectângulo 8"/>
          <p:cNvSpPr/>
          <p:nvPr/>
        </p:nvSpPr>
        <p:spPr>
          <a:xfrm rot="5400000">
            <a:off x="3500437" y="1214438"/>
            <a:ext cx="21431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5" name="CaixaDeTexto 9"/>
          <p:cNvSpPr txBox="1">
            <a:spLocks noChangeArrowheads="1"/>
          </p:cNvSpPr>
          <p:nvPr/>
        </p:nvSpPr>
        <p:spPr bwMode="auto">
          <a:xfrm>
            <a:off x="0" y="493395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3600" b="1" dirty="0" err="1">
                <a:solidFill>
                  <a:schemeClr val="bg1"/>
                </a:solidFill>
              </a:rPr>
              <a:t>CienTIC</a:t>
            </a:r>
            <a:r>
              <a:rPr lang="pt-PT" sz="3600" b="1" dirty="0">
                <a:solidFill>
                  <a:schemeClr val="bg1"/>
                </a:solidFill>
              </a:rPr>
              <a:t> 7</a:t>
            </a:r>
          </a:p>
          <a:p>
            <a:pPr algn="ctr" eaLnBrk="1" hangingPunct="1"/>
            <a:r>
              <a:rPr lang="pt-PT" dirty="0">
                <a:solidFill>
                  <a:schemeClr val="bg1"/>
                </a:solidFill>
              </a:rPr>
              <a:t>Ciências </a:t>
            </a:r>
            <a:r>
              <a:rPr lang="pt-PT" dirty="0" smtClean="0">
                <a:solidFill>
                  <a:schemeClr val="bg1"/>
                </a:solidFill>
              </a:rPr>
              <a:t>Naturais </a:t>
            </a:r>
            <a:r>
              <a:rPr lang="pt-PT" dirty="0">
                <a:solidFill>
                  <a:schemeClr val="bg1"/>
                </a:solidFill>
              </a:rPr>
              <a:t>– 7.</a:t>
            </a:r>
            <a:r>
              <a:rPr lang="pt-PT" dirty="0">
                <a:solidFill>
                  <a:schemeClr val="bg1"/>
                </a:solidFill>
                <a:cs typeface="Arial" charset="0"/>
              </a:rPr>
              <a:t>º</a:t>
            </a:r>
            <a:r>
              <a:rPr lang="pt-PT" dirty="0">
                <a:solidFill>
                  <a:schemeClr val="bg1"/>
                </a:solidFill>
              </a:rPr>
              <a:t> ano</a:t>
            </a:r>
          </a:p>
        </p:txBody>
      </p:sp>
      <p:pic>
        <p:nvPicPr>
          <p:cNvPr id="5126" name="Picture 10" descr="LOGO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34444" r="12578" b="48026"/>
          <a:stretch>
            <a:fillRect/>
          </a:stretch>
        </p:blipFill>
        <p:spPr bwMode="auto">
          <a:xfrm>
            <a:off x="3686175" y="5940425"/>
            <a:ext cx="17716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CaixaDeTexto 7"/>
          <p:cNvSpPr txBox="1">
            <a:spLocks noChangeArrowheads="1"/>
          </p:cNvSpPr>
          <p:nvPr/>
        </p:nvSpPr>
        <p:spPr bwMode="auto">
          <a:xfrm>
            <a:off x="0" y="1725613"/>
            <a:ext cx="9144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5400" b="1" dirty="0" smtClean="0">
                <a:solidFill>
                  <a:srgbClr val="7F7F7F"/>
                </a:solidFill>
              </a:rPr>
              <a:t>Formação de rochas sedimentares</a:t>
            </a:r>
            <a:endParaRPr lang="pt-PT" sz="54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50" y="317258"/>
            <a:ext cx="4951468" cy="5013361"/>
          </a:xfrm>
          <a:prstGeom prst="rect">
            <a:avLst/>
          </a:prstGeom>
        </p:spPr>
      </p:pic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4833" y="5210365"/>
            <a:ext cx="8619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Os materiais são depositados horizontalmente formando camadas ou </a:t>
            </a:r>
            <a:r>
              <a:rPr lang="pt-PT" sz="2200" b="1" dirty="0" smtClean="0">
                <a:solidFill>
                  <a:srgbClr val="800000"/>
                </a:solidFill>
              </a:rPr>
              <a:t>estratos</a:t>
            </a:r>
            <a:r>
              <a:rPr lang="pt-PT" sz="2200" dirty="0" smtClean="0"/>
              <a:t> sedimentares.</a:t>
            </a:r>
            <a:endParaRPr lang="pt-PT" sz="2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709871" y="3677424"/>
            <a:ext cx="1251034" cy="979195"/>
            <a:chOff x="7144585" y="3819830"/>
            <a:chExt cx="1251034" cy="979195"/>
          </a:xfrm>
        </p:grpSpPr>
        <p:sp>
          <p:nvSpPr>
            <p:cNvPr id="32" name="Right Brace 31"/>
            <p:cNvSpPr/>
            <p:nvPr/>
          </p:nvSpPr>
          <p:spPr>
            <a:xfrm>
              <a:off x="7144585" y="3819830"/>
              <a:ext cx="77553" cy="979195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ixaDeTexto 41"/>
            <p:cNvSpPr txBox="1">
              <a:spLocks noChangeArrowheads="1"/>
            </p:cNvSpPr>
            <p:nvPr/>
          </p:nvSpPr>
          <p:spPr bwMode="auto">
            <a:xfrm>
              <a:off x="7298544" y="3902733"/>
              <a:ext cx="10970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Camadas</a:t>
              </a:r>
            </a:p>
            <a:p>
              <a:pPr algn="ctr" eaLnBrk="1" hangingPunct="1"/>
              <a:r>
                <a:rPr lang="pt-PT" sz="1600" b="1" dirty="0"/>
                <a:t>o</a:t>
              </a:r>
              <a:r>
                <a:rPr lang="pt-PT" sz="1600" b="1" dirty="0" smtClean="0"/>
                <a:t>u </a:t>
              </a:r>
            </a:p>
            <a:p>
              <a:pPr algn="ctr" eaLnBrk="1" hangingPunct="1"/>
              <a:r>
                <a:rPr lang="pt-PT" sz="1600" b="1" dirty="0" smtClean="0"/>
                <a:t>estratos</a:t>
              </a:r>
              <a:endParaRPr lang="pt-PT" sz="1600" b="1" dirty="0"/>
            </a:p>
          </p:txBody>
        </p:sp>
      </p:grpSp>
      <p:sp>
        <p:nvSpPr>
          <p:cNvPr id="16" name="CaixaDeTexto 28"/>
          <p:cNvSpPr txBox="1">
            <a:spLocks noChangeArrowheads="1"/>
          </p:cNvSpPr>
          <p:nvPr/>
        </p:nvSpPr>
        <p:spPr bwMode="auto">
          <a:xfrm>
            <a:off x="8214610" y="6466183"/>
            <a:ext cx="838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10/12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4834" y="828225"/>
            <a:ext cx="86268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</a:t>
            </a:r>
            <a:r>
              <a:rPr lang="pt-PT" sz="2200" b="1" dirty="0" smtClean="0">
                <a:solidFill>
                  <a:srgbClr val="800000"/>
                </a:solidFill>
              </a:rPr>
              <a:t>diagénese</a:t>
            </a:r>
            <a:r>
              <a:rPr lang="pt-PT" sz="2200" dirty="0" smtClean="0"/>
              <a:t> é um conjunto de processos que transforma sedimentos soltos depositados em rochas sedimentares consolidadas.</a:t>
            </a:r>
            <a:endParaRPr lang="pt-PT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05" y="2186100"/>
            <a:ext cx="2743200" cy="2679700"/>
          </a:xfrm>
          <a:prstGeom prst="rect">
            <a:avLst/>
          </a:prstGeom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47338" y="5168864"/>
            <a:ext cx="863433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Durante a diagénese, verifica-se uma aproximação entre os detritos, com diminuição dos espaços entre eles. A </a:t>
            </a:r>
            <a:r>
              <a:rPr lang="pt-PT" sz="2200" b="1" dirty="0" smtClean="0">
                <a:solidFill>
                  <a:srgbClr val="800000"/>
                </a:solidFill>
              </a:rPr>
              <a:t>água</a:t>
            </a:r>
            <a:r>
              <a:rPr lang="pt-PT" sz="2200" dirty="0" smtClean="0"/>
              <a:t> vai desaparecendo, sendo substituída por materiais rochosos.</a:t>
            </a:r>
            <a:endParaRPr lang="pt-PT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655" y="2186630"/>
            <a:ext cx="2782759" cy="2678400"/>
          </a:xfrm>
          <a:prstGeom prst="roundRect">
            <a:avLst>
              <a:gd name="adj" fmla="val 9391"/>
            </a:avLst>
          </a:prstGeom>
        </p:spPr>
      </p:pic>
      <p:sp>
        <p:nvSpPr>
          <p:cNvPr id="7" name="CaixaDeTexto 28"/>
          <p:cNvSpPr txBox="1">
            <a:spLocks noChangeArrowheads="1"/>
          </p:cNvSpPr>
          <p:nvPr/>
        </p:nvSpPr>
        <p:spPr bwMode="auto">
          <a:xfrm>
            <a:off x="8214610" y="6466183"/>
            <a:ext cx="838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11/12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47338" y="912759"/>
            <a:ext cx="86493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Devido à pressão a que estão sujeitos, os sedimentos ficam mais compactos, acabando por ficar ligados por um </a:t>
            </a:r>
            <a:r>
              <a:rPr lang="pt-PT" sz="2200" b="1" dirty="0" smtClean="0">
                <a:solidFill>
                  <a:srgbClr val="800000"/>
                </a:solidFill>
              </a:rPr>
              <a:t>cimento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62328" y="5146753"/>
            <a:ext cx="86268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Durante a </a:t>
            </a:r>
            <a:r>
              <a:rPr lang="pt-PT" sz="2200" dirty="0" err="1" smtClean="0"/>
              <a:t>diagénese</a:t>
            </a:r>
            <a:r>
              <a:rPr lang="pt-PT" sz="2200" dirty="0" smtClean="0"/>
              <a:t>, a </a:t>
            </a:r>
            <a:r>
              <a:rPr lang="pt-PT" sz="2200" b="1" dirty="0" smtClean="0">
                <a:solidFill>
                  <a:srgbClr val="800000"/>
                </a:solidFill>
              </a:rPr>
              <a:t>areia</a:t>
            </a:r>
            <a:r>
              <a:rPr lang="pt-PT" sz="2200" dirty="0" smtClean="0"/>
              <a:t>, por exemplo, dá origem a uma rocha consolidada, o </a:t>
            </a:r>
            <a:r>
              <a:rPr lang="pt-PT" sz="2200" b="1" dirty="0" smtClean="0">
                <a:solidFill>
                  <a:srgbClr val="800000"/>
                </a:solidFill>
              </a:rPr>
              <a:t>arenito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8217" y="2957810"/>
            <a:ext cx="3535484" cy="1713892"/>
            <a:chOff x="518217" y="2957810"/>
            <a:chExt cx="3535484" cy="1713892"/>
          </a:xfrm>
        </p:grpSpPr>
        <p:pic>
          <p:nvPicPr>
            <p:cNvPr id="3" name="Picture 2" descr="20101981_F39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17" y="2957810"/>
              <a:ext cx="3535484" cy="1259516"/>
            </a:xfrm>
            <a:prstGeom prst="rect">
              <a:avLst/>
            </a:prstGeom>
          </p:spPr>
        </p:pic>
        <p:sp>
          <p:nvSpPr>
            <p:cNvPr id="10" name="CaixaDeTexto 41"/>
            <p:cNvSpPr txBox="1">
              <a:spLocks noChangeArrowheads="1"/>
            </p:cNvSpPr>
            <p:nvPr/>
          </p:nvSpPr>
          <p:spPr bwMode="auto">
            <a:xfrm>
              <a:off x="1555610" y="4333148"/>
              <a:ext cx="69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Areia</a:t>
              </a:r>
              <a:endParaRPr lang="pt-PT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54839" y="2242585"/>
            <a:ext cx="4682008" cy="2941200"/>
            <a:chOff x="4016063" y="2252280"/>
            <a:chExt cx="4682008" cy="2941200"/>
          </a:xfrm>
        </p:grpSpPr>
        <p:pic>
          <p:nvPicPr>
            <p:cNvPr id="4" name="Picture 3" descr="20101981_F39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071" y="2252280"/>
              <a:ext cx="3240000" cy="2941200"/>
            </a:xfrm>
            <a:prstGeom prst="rect">
              <a:avLst/>
            </a:prstGeom>
          </p:spPr>
        </p:pic>
        <p:sp>
          <p:nvSpPr>
            <p:cNvPr id="6" name="CaixaDeTexto 41"/>
            <p:cNvSpPr txBox="1">
              <a:spLocks noChangeArrowheads="1"/>
            </p:cNvSpPr>
            <p:nvPr/>
          </p:nvSpPr>
          <p:spPr bwMode="auto">
            <a:xfrm>
              <a:off x="4027986" y="3430728"/>
              <a:ext cx="1211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Diagénese</a:t>
              </a:r>
              <a:endParaRPr lang="pt-PT" sz="1600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046044" y="3292541"/>
              <a:ext cx="1273334" cy="10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016063" y="3862167"/>
              <a:ext cx="127416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7518997" y="4708533"/>
              <a:ext cx="9028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Arenito</a:t>
              </a:r>
              <a:endParaRPr lang="pt-PT" sz="1600" b="1" dirty="0"/>
            </a:p>
          </p:txBody>
        </p:sp>
      </p:grpSp>
      <p:sp>
        <p:nvSpPr>
          <p:cNvPr id="15" name="CaixaDeTexto 28"/>
          <p:cNvSpPr txBox="1">
            <a:spLocks noChangeArrowheads="1"/>
          </p:cNvSpPr>
          <p:nvPr/>
        </p:nvSpPr>
        <p:spPr bwMode="auto">
          <a:xfrm>
            <a:off x="8214610" y="6466183"/>
            <a:ext cx="838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12/12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4833" y="918380"/>
            <a:ext cx="86493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As </a:t>
            </a:r>
            <a:r>
              <a:rPr lang="pt-PT" sz="2200" b="1" dirty="0" smtClean="0">
                <a:solidFill>
                  <a:srgbClr val="800000"/>
                </a:solidFill>
              </a:rPr>
              <a:t>rochas sedimentares </a:t>
            </a:r>
            <a:r>
              <a:rPr lang="pt-PT" sz="2200" dirty="0" smtClean="0"/>
              <a:t>têm origem na acumulação e compactação de detritos rochosos ou orgânicos – os </a:t>
            </a:r>
            <a:r>
              <a:rPr lang="pt-PT" sz="2200" b="1" dirty="0" smtClean="0">
                <a:solidFill>
                  <a:srgbClr val="800000"/>
                </a:solidFill>
              </a:rPr>
              <a:t>sedimentos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14794" y="2093257"/>
            <a:ext cx="3196111" cy="1279914"/>
            <a:chOff x="1314794" y="2178550"/>
            <a:chExt cx="3196111" cy="1279914"/>
          </a:xfrm>
        </p:grpSpPr>
        <p:pic>
          <p:nvPicPr>
            <p:cNvPr id="5" name="Picture 4" descr="20101981_F39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905" y="2178550"/>
              <a:ext cx="2880000" cy="1026000"/>
            </a:xfrm>
            <a:prstGeom prst="rect">
              <a:avLst/>
            </a:prstGeom>
          </p:spPr>
        </p:pic>
        <p:sp>
          <p:nvSpPr>
            <p:cNvPr id="8" name="CaixaDeTexto 41"/>
            <p:cNvSpPr txBox="1">
              <a:spLocks noChangeArrowheads="1"/>
            </p:cNvSpPr>
            <p:nvPr/>
          </p:nvSpPr>
          <p:spPr bwMode="auto">
            <a:xfrm>
              <a:off x="1314794" y="3119910"/>
              <a:ext cx="6979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Areia</a:t>
              </a:r>
              <a:endParaRPr lang="pt-PT" sz="16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2829" y="1751680"/>
            <a:ext cx="2847547" cy="2048715"/>
            <a:chOff x="4802829" y="1836973"/>
            <a:chExt cx="2847547" cy="2048715"/>
          </a:xfrm>
        </p:grpSpPr>
        <p:pic>
          <p:nvPicPr>
            <p:cNvPr id="6" name="Picture 5" descr="20101981_F392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829" y="1836973"/>
              <a:ext cx="2256846" cy="2048715"/>
            </a:xfrm>
            <a:prstGeom prst="rect">
              <a:avLst/>
            </a:prstGeom>
          </p:spPr>
        </p:pic>
        <p:sp>
          <p:nvSpPr>
            <p:cNvPr id="9" name="CaixaDeTexto 41"/>
            <p:cNvSpPr txBox="1">
              <a:spLocks noChangeArrowheads="1"/>
            </p:cNvSpPr>
            <p:nvPr/>
          </p:nvSpPr>
          <p:spPr bwMode="auto">
            <a:xfrm>
              <a:off x="6747565" y="3391092"/>
              <a:ext cx="9028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Arenito</a:t>
              </a:r>
              <a:endParaRPr lang="pt-PT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9341" y="3305799"/>
            <a:ext cx="2491928" cy="2000739"/>
            <a:chOff x="1479341" y="3391092"/>
            <a:chExt cx="2491928" cy="2000739"/>
          </a:xfrm>
        </p:grpSpPr>
        <p:pic>
          <p:nvPicPr>
            <p:cNvPr id="4" name="Picture 3" descr="20101981_F382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341" y="3391092"/>
              <a:ext cx="2037035" cy="1803908"/>
            </a:xfrm>
            <a:prstGeom prst="rect">
              <a:avLst/>
            </a:prstGeom>
          </p:spPr>
        </p:pic>
        <p:sp>
          <p:nvSpPr>
            <p:cNvPr id="10" name="CaixaDeTexto 41"/>
            <p:cNvSpPr txBox="1">
              <a:spLocks noChangeArrowheads="1"/>
            </p:cNvSpPr>
            <p:nvPr/>
          </p:nvSpPr>
          <p:spPr bwMode="auto">
            <a:xfrm>
              <a:off x="2976886" y="5053277"/>
              <a:ext cx="9943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Calcário</a:t>
              </a:r>
              <a:endParaRPr lang="pt-PT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65149" y="3476383"/>
            <a:ext cx="3501266" cy="1764560"/>
            <a:chOff x="4265149" y="3561676"/>
            <a:chExt cx="3501266" cy="1764560"/>
          </a:xfrm>
        </p:grpSpPr>
        <p:pic>
          <p:nvPicPr>
            <p:cNvPr id="7" name="Picture 6" descr="20101981_F455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149" y="3561676"/>
              <a:ext cx="2645921" cy="1764560"/>
            </a:xfrm>
            <a:prstGeom prst="rect">
              <a:avLst/>
            </a:prstGeom>
          </p:spPr>
        </p:pic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6669440" y="4655231"/>
              <a:ext cx="1096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Sal-gema</a:t>
              </a:r>
              <a:endParaRPr lang="pt-PT" sz="1600" b="1" dirty="0"/>
            </a:p>
          </p:txBody>
        </p:sp>
      </p:grpSp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269824" y="5442221"/>
            <a:ext cx="8626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</a:t>
            </a:r>
            <a:r>
              <a:rPr lang="pt-PT" sz="2200" b="1" dirty="0" smtClean="0">
                <a:solidFill>
                  <a:srgbClr val="800000"/>
                </a:solidFill>
              </a:rPr>
              <a:t>areia</a:t>
            </a:r>
            <a:r>
              <a:rPr lang="pt-PT" sz="2200" dirty="0" smtClean="0"/>
              <a:t>, o </a:t>
            </a:r>
            <a:r>
              <a:rPr lang="pt-PT" sz="2200" b="1" dirty="0" smtClean="0">
                <a:solidFill>
                  <a:srgbClr val="800000"/>
                </a:solidFill>
              </a:rPr>
              <a:t>arenito</a:t>
            </a:r>
            <a:r>
              <a:rPr lang="pt-PT" sz="2200" dirty="0" smtClean="0"/>
              <a:t>, os </a:t>
            </a:r>
            <a:r>
              <a:rPr lang="pt-PT" sz="2200" b="1" dirty="0" smtClean="0">
                <a:solidFill>
                  <a:srgbClr val="800000"/>
                </a:solidFill>
              </a:rPr>
              <a:t>calcários</a:t>
            </a:r>
            <a:r>
              <a:rPr lang="pt-PT" sz="2200" dirty="0" smtClean="0"/>
              <a:t> e o </a:t>
            </a:r>
            <a:r>
              <a:rPr lang="pt-PT" sz="2200" b="1" dirty="0" smtClean="0">
                <a:solidFill>
                  <a:srgbClr val="800000"/>
                </a:solidFill>
              </a:rPr>
              <a:t>sal-gema</a:t>
            </a:r>
            <a:r>
              <a:rPr lang="pt-PT" sz="2200" dirty="0" smtClean="0"/>
              <a:t> são exemplos de rochas sedimentares.</a:t>
            </a:r>
            <a:endParaRPr lang="pt-PT" sz="2200" dirty="0"/>
          </a:p>
        </p:txBody>
      </p:sp>
      <p:sp>
        <p:nvSpPr>
          <p:cNvPr id="17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2/12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4833" y="816547"/>
            <a:ext cx="86343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formação de uma rocha sedimentar depende, em geral, de um conjunto de etapas: a </a:t>
            </a:r>
            <a:r>
              <a:rPr lang="pt-PT" sz="2200" b="1" dirty="0" smtClean="0">
                <a:solidFill>
                  <a:srgbClr val="800000"/>
                </a:solidFill>
              </a:rPr>
              <a:t>meteorização</a:t>
            </a:r>
            <a:r>
              <a:rPr lang="pt-PT" sz="2200" dirty="0" smtClean="0"/>
              <a:t>, a </a:t>
            </a:r>
            <a:r>
              <a:rPr lang="pt-PT" sz="2200" b="1" dirty="0" smtClean="0">
                <a:solidFill>
                  <a:srgbClr val="800000"/>
                </a:solidFill>
              </a:rPr>
              <a:t>erosão</a:t>
            </a:r>
            <a:r>
              <a:rPr lang="pt-PT" sz="2200" dirty="0" smtClean="0"/>
              <a:t>, o </a:t>
            </a:r>
            <a:r>
              <a:rPr lang="pt-PT" sz="2200" b="1" dirty="0" smtClean="0">
                <a:solidFill>
                  <a:srgbClr val="800000"/>
                </a:solidFill>
              </a:rPr>
              <a:t>transporte</a:t>
            </a:r>
            <a:r>
              <a:rPr lang="pt-PT" sz="2200" dirty="0" smtClean="0"/>
              <a:t>, a </a:t>
            </a:r>
            <a:r>
              <a:rPr lang="pt-PT" sz="2200" b="1" dirty="0" smtClean="0">
                <a:solidFill>
                  <a:srgbClr val="800000"/>
                </a:solidFill>
              </a:rPr>
              <a:t>sedimentação</a:t>
            </a:r>
            <a:r>
              <a:rPr lang="pt-PT" sz="2200" dirty="0" smtClean="0"/>
              <a:t> e a </a:t>
            </a:r>
            <a:r>
              <a:rPr lang="pt-PT" sz="2200" b="1" dirty="0" smtClean="0">
                <a:solidFill>
                  <a:srgbClr val="800000"/>
                </a:solidFill>
              </a:rPr>
              <a:t>diagénese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47338" y="2030405"/>
            <a:ext cx="86268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</a:t>
            </a:r>
            <a:r>
              <a:rPr lang="pt-PT" sz="2200" b="1" dirty="0" smtClean="0">
                <a:solidFill>
                  <a:srgbClr val="800000"/>
                </a:solidFill>
              </a:rPr>
              <a:t>meteorização</a:t>
            </a:r>
            <a:r>
              <a:rPr lang="pt-PT" sz="2200" dirty="0" smtClean="0"/>
              <a:t> consiste na alteração das rochas expostas à superfície da Terra.</a:t>
            </a:r>
            <a:endParaRPr lang="pt-PT" sz="2200" dirty="0"/>
          </a:p>
        </p:txBody>
      </p:sp>
      <p:grpSp>
        <p:nvGrpSpPr>
          <p:cNvPr id="5" name="Group 8"/>
          <p:cNvGrpSpPr/>
          <p:nvPr/>
        </p:nvGrpSpPr>
        <p:grpSpPr>
          <a:xfrm>
            <a:off x="1049570" y="3446587"/>
            <a:ext cx="3353535" cy="2505208"/>
            <a:chOff x="1194577" y="2876961"/>
            <a:chExt cx="3353535" cy="2505208"/>
          </a:xfrm>
        </p:grpSpPr>
        <p:pic>
          <p:nvPicPr>
            <p:cNvPr id="7" name="Picture 6" descr="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577" y="2876961"/>
              <a:ext cx="2880000" cy="2404800"/>
            </a:xfrm>
            <a:prstGeom prst="rect">
              <a:avLst/>
            </a:prstGeom>
          </p:spPr>
        </p:pic>
        <p:sp>
          <p:nvSpPr>
            <p:cNvPr id="8" name="CaixaDeTexto 41"/>
            <p:cNvSpPr txBox="1">
              <a:spLocks noChangeArrowheads="1"/>
            </p:cNvSpPr>
            <p:nvPr/>
          </p:nvSpPr>
          <p:spPr bwMode="auto">
            <a:xfrm>
              <a:off x="3063511" y="4797393"/>
              <a:ext cx="14846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Meteorização</a:t>
              </a:r>
            </a:p>
            <a:p>
              <a:pPr algn="ctr" eaLnBrk="1" hangingPunct="1"/>
              <a:r>
                <a:rPr lang="pt-PT" sz="1600" b="1" dirty="0" smtClean="0"/>
                <a:t>física</a:t>
              </a:r>
              <a:endParaRPr lang="pt-PT" sz="1600" b="1" dirty="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4869245" y="3327461"/>
            <a:ext cx="3449068" cy="2558762"/>
            <a:chOff x="5137466" y="2757835"/>
            <a:chExt cx="3449068" cy="2558762"/>
          </a:xfrm>
        </p:grpSpPr>
        <p:pic>
          <p:nvPicPr>
            <p:cNvPr id="10" name="Picture 9" descr="2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466" y="2757835"/>
              <a:ext cx="2880000" cy="2426400"/>
            </a:xfrm>
            <a:prstGeom prst="rect">
              <a:avLst/>
            </a:prstGeom>
          </p:spPr>
        </p:pic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7101933" y="4731821"/>
              <a:ext cx="148460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Meteorização</a:t>
              </a:r>
            </a:p>
            <a:p>
              <a:pPr algn="ctr" eaLnBrk="1" hangingPunct="1"/>
              <a:r>
                <a:rPr lang="pt-PT" sz="1600" b="1" dirty="0" smtClean="0"/>
                <a:t>química</a:t>
              </a:r>
              <a:endParaRPr lang="pt-PT" sz="1600" b="1" dirty="0"/>
            </a:p>
          </p:txBody>
        </p:sp>
      </p:grpSp>
      <p:sp>
        <p:nvSpPr>
          <p:cNvPr id="12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3/12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ptura de ecrã - 2014-06-17, 11.15.0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3459" y="172387"/>
            <a:ext cx="5654325" cy="5522689"/>
          </a:xfrm>
          <a:prstGeom prst="rect">
            <a:avLst/>
          </a:prstGeom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4833" y="5385446"/>
            <a:ext cx="8634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rocha está sujeita a uma </a:t>
            </a:r>
            <a:r>
              <a:rPr lang="pt-PT" sz="2200" b="1" dirty="0" smtClean="0">
                <a:solidFill>
                  <a:srgbClr val="800000"/>
                </a:solidFill>
              </a:rPr>
              <a:t>meteorização física</a:t>
            </a:r>
            <a:r>
              <a:rPr lang="pt-PT" sz="2200" dirty="0" smtClean="0"/>
              <a:t> quando é desagregada por ação do clima ou dos seres vivos.</a:t>
            </a:r>
            <a:endParaRPr lang="pt-PT" sz="2200" dirty="0"/>
          </a:p>
        </p:txBody>
      </p:sp>
      <p:sp>
        <p:nvSpPr>
          <p:cNvPr id="16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4/12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ptura de ecrã - 2014-06-17, 11.15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285" y="164893"/>
            <a:ext cx="6069768" cy="5704042"/>
          </a:xfrm>
          <a:prstGeom prst="rect">
            <a:avLst/>
          </a:prstGeom>
        </p:spPr>
      </p:pic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254831" y="5408909"/>
            <a:ext cx="86268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rocha está sujeita a uma </a:t>
            </a:r>
            <a:r>
              <a:rPr lang="pt-PT" sz="2200" b="1" dirty="0" smtClean="0">
                <a:solidFill>
                  <a:srgbClr val="800000"/>
                </a:solidFill>
              </a:rPr>
              <a:t>meteorização química</a:t>
            </a:r>
            <a:r>
              <a:rPr lang="pt-PT" sz="2200" dirty="0" smtClean="0"/>
              <a:t> quando os minerais sofrem alterações por reação com a água ou com o ar.</a:t>
            </a:r>
            <a:endParaRPr lang="pt-PT" sz="2200" dirty="0"/>
          </a:p>
        </p:txBody>
      </p:sp>
      <p:sp>
        <p:nvSpPr>
          <p:cNvPr id="16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5/12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69823" y="867005"/>
            <a:ext cx="8634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Quando há remoção de detritos das rochas que sofreram meteorização, ocorre a </a:t>
            </a:r>
            <a:r>
              <a:rPr lang="pt-PT" sz="2200" b="1" dirty="0" smtClean="0">
                <a:solidFill>
                  <a:srgbClr val="800000"/>
                </a:solidFill>
              </a:rPr>
              <a:t>erosão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4834" y="1862870"/>
            <a:ext cx="84859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erosão por suceder por ação:</a:t>
            </a:r>
            <a:endParaRPr lang="pt-PT" sz="2200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1688591" y="2548495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a água das chuvas;</a:t>
            </a: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681163" y="3033552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o vento;</a:t>
            </a: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1681163" y="3518609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os gelos;</a:t>
            </a:r>
          </a:p>
        </p:txBody>
      </p:sp>
      <p:sp>
        <p:nvSpPr>
          <p:cNvPr id="7" name="CaixaDeTexto 9"/>
          <p:cNvSpPr txBox="1">
            <a:spLocks noChangeArrowheads="1"/>
          </p:cNvSpPr>
          <p:nvPr/>
        </p:nvSpPr>
        <p:spPr bwMode="auto">
          <a:xfrm>
            <a:off x="1681163" y="4003666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os glaciares;</a:t>
            </a:r>
          </a:p>
        </p:txBody>
      </p:sp>
      <p:sp>
        <p:nvSpPr>
          <p:cNvPr id="8" name="CaixaDeTexto 9"/>
          <p:cNvSpPr txBox="1">
            <a:spLocks noChangeArrowheads="1"/>
          </p:cNvSpPr>
          <p:nvPr/>
        </p:nvSpPr>
        <p:spPr bwMode="auto">
          <a:xfrm>
            <a:off x="1681163" y="4488723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os rios;</a:t>
            </a:r>
          </a:p>
        </p:txBody>
      </p:sp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1681163" y="4973780"/>
            <a:ext cx="41569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PT" sz="2200" dirty="0"/>
              <a:t>d</a:t>
            </a:r>
            <a:r>
              <a:rPr lang="pt-PT" sz="2200" dirty="0" smtClean="0"/>
              <a:t>as ondas e marés…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47338" y="5663309"/>
            <a:ext cx="86193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… que arrancam e separam os fragmentos rochosos.</a:t>
            </a:r>
            <a:endParaRPr lang="pt-PT" sz="2200" dirty="0"/>
          </a:p>
        </p:txBody>
      </p:sp>
      <p:sp>
        <p:nvSpPr>
          <p:cNvPr id="12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6/12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4833" y="5370245"/>
            <a:ext cx="8634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Ocorre </a:t>
            </a:r>
            <a:r>
              <a:rPr lang="pt-PT" sz="2200" b="1" dirty="0" smtClean="0">
                <a:solidFill>
                  <a:srgbClr val="800000"/>
                </a:solidFill>
              </a:rPr>
              <a:t>transporte</a:t>
            </a:r>
            <a:r>
              <a:rPr lang="pt-PT" sz="2200" dirty="0" smtClean="0"/>
              <a:t> quando há deslocação dos materiais erodidos para outro local.</a:t>
            </a:r>
            <a:endParaRPr lang="pt-PT" sz="2200" dirty="0"/>
          </a:p>
        </p:txBody>
      </p:sp>
      <p:pic>
        <p:nvPicPr>
          <p:cNvPr id="9" name="Imagem 8" descr="Captura de ecrã - 2014-06-17, 11.15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47" y="776289"/>
            <a:ext cx="8079698" cy="4052128"/>
          </a:xfrm>
          <a:prstGeom prst="rect">
            <a:avLst/>
          </a:prstGeom>
        </p:spPr>
      </p:pic>
      <p:sp>
        <p:nvSpPr>
          <p:cNvPr id="16" name="CaixaDeTexto 41"/>
          <p:cNvSpPr txBox="1">
            <a:spLocks noChangeArrowheads="1"/>
          </p:cNvSpPr>
          <p:nvPr/>
        </p:nvSpPr>
        <p:spPr bwMode="auto">
          <a:xfrm rot="20565667">
            <a:off x="4389665" y="3629210"/>
            <a:ext cx="2476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600" b="1" dirty="0" smtClean="0">
                <a:solidFill>
                  <a:schemeClr val="bg1"/>
                </a:solidFill>
              </a:rPr>
              <a:t>Distância do transporte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7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7/12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77318" y="5341992"/>
            <a:ext cx="86043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Quanto maior a </a:t>
            </a:r>
            <a:r>
              <a:rPr lang="pt-PT" sz="2200" b="1" dirty="0" smtClean="0">
                <a:solidFill>
                  <a:srgbClr val="800000"/>
                </a:solidFill>
              </a:rPr>
              <a:t>duração</a:t>
            </a:r>
            <a:r>
              <a:rPr lang="pt-PT" sz="2200" dirty="0" smtClean="0"/>
              <a:t> e a </a:t>
            </a:r>
            <a:r>
              <a:rPr lang="pt-PT" sz="2200" b="1" dirty="0" smtClean="0">
                <a:solidFill>
                  <a:srgbClr val="800000"/>
                </a:solidFill>
              </a:rPr>
              <a:t>energia</a:t>
            </a:r>
            <a:r>
              <a:rPr lang="pt-PT" sz="2200" dirty="0" smtClean="0"/>
              <a:t> do transporte, maior é a suavização das arestas dos detritos.</a:t>
            </a:r>
            <a:endParaRPr lang="pt-PT" sz="2200" dirty="0"/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329784" y="1039792"/>
            <a:ext cx="8551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O transporte pode ser devido à gravidade, à energia dos ventos, dos glaciares ou das correntes dos rios e dos mares.</a:t>
            </a:r>
            <a:endParaRPr lang="pt-PT" sz="2200" dirty="0"/>
          </a:p>
        </p:txBody>
      </p:sp>
      <p:grpSp>
        <p:nvGrpSpPr>
          <p:cNvPr id="3" name="Group 13"/>
          <p:cNvGrpSpPr/>
          <p:nvPr/>
        </p:nvGrpSpPr>
        <p:grpSpPr>
          <a:xfrm>
            <a:off x="1993477" y="2246965"/>
            <a:ext cx="5157046" cy="2674297"/>
            <a:chOff x="1890596" y="2681679"/>
            <a:chExt cx="5157046" cy="2674297"/>
          </a:xfrm>
        </p:grpSpPr>
        <p:pic>
          <p:nvPicPr>
            <p:cNvPr id="12" name="Picture 11" descr="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96" y="2681679"/>
              <a:ext cx="5157046" cy="2674297"/>
            </a:xfrm>
            <a:prstGeom prst="rect">
              <a:avLst/>
            </a:prstGeom>
          </p:spPr>
        </p:pic>
        <p:sp>
          <p:nvSpPr>
            <p:cNvPr id="13" name="CaixaDeTexto 41"/>
            <p:cNvSpPr txBox="1">
              <a:spLocks noChangeArrowheads="1"/>
            </p:cNvSpPr>
            <p:nvPr/>
          </p:nvSpPr>
          <p:spPr bwMode="auto">
            <a:xfrm rot="20565667">
              <a:off x="3934516" y="4438678"/>
              <a:ext cx="24763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>
                  <a:solidFill>
                    <a:schemeClr val="bg1"/>
                  </a:solidFill>
                </a:rPr>
                <a:t>Distância do transporte</a:t>
              </a:r>
              <a:endParaRPr lang="pt-PT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8/12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50" y="317258"/>
            <a:ext cx="4951468" cy="5013361"/>
          </a:xfrm>
          <a:prstGeom prst="rect">
            <a:avLst/>
          </a:prstGeom>
        </p:spPr>
      </p:pic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254833" y="5210365"/>
            <a:ext cx="8619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PT" sz="2200" dirty="0" smtClean="0"/>
              <a:t>A </a:t>
            </a:r>
            <a:r>
              <a:rPr lang="pt-PT" sz="2200" b="1" dirty="0" smtClean="0">
                <a:solidFill>
                  <a:srgbClr val="800000"/>
                </a:solidFill>
              </a:rPr>
              <a:t>sedimentação</a:t>
            </a:r>
            <a:r>
              <a:rPr lang="pt-PT" sz="2200" dirty="0" smtClean="0"/>
              <a:t> consiste na acumulação dos sedimentos. </a:t>
            </a:r>
            <a:r>
              <a:rPr lang="pt-PT" sz="2200" dirty="0"/>
              <a:t>O</a:t>
            </a:r>
            <a:r>
              <a:rPr lang="pt-PT" sz="2200" dirty="0" smtClean="0"/>
              <a:t>corre quando os agentes transportadores perdem energia.</a:t>
            </a:r>
            <a:endParaRPr lang="pt-PT" sz="2200" dirty="0"/>
          </a:p>
        </p:txBody>
      </p:sp>
      <p:grpSp>
        <p:nvGrpSpPr>
          <p:cNvPr id="5" name="Group 33"/>
          <p:cNvGrpSpPr/>
          <p:nvPr/>
        </p:nvGrpSpPr>
        <p:grpSpPr>
          <a:xfrm>
            <a:off x="537692" y="1834638"/>
            <a:ext cx="5413403" cy="1852942"/>
            <a:chOff x="537692" y="1834638"/>
            <a:chExt cx="5413403" cy="1852942"/>
          </a:xfrm>
        </p:grpSpPr>
        <p:sp>
          <p:nvSpPr>
            <p:cNvPr id="4" name="CaixaDeTexto 41"/>
            <p:cNvSpPr txBox="1">
              <a:spLocks noChangeArrowheads="1"/>
            </p:cNvSpPr>
            <p:nvPr/>
          </p:nvSpPr>
          <p:spPr bwMode="auto">
            <a:xfrm>
              <a:off x="537692" y="1834638"/>
              <a:ext cx="1574470" cy="584775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pt-PT" sz="1600" b="1" dirty="0" smtClean="0"/>
                <a:t>Zonas de</a:t>
              </a:r>
            </a:p>
            <a:p>
              <a:pPr algn="ctr" eaLnBrk="1" hangingPunct="1"/>
              <a:r>
                <a:rPr lang="pt-PT" sz="1600" b="1" dirty="0" smtClean="0"/>
                <a:t>Sedimentação</a:t>
              </a:r>
              <a:endParaRPr lang="pt-PT" sz="16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132713" y="1971207"/>
              <a:ext cx="2394317" cy="151998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43593" y="2121108"/>
              <a:ext cx="2548328" cy="299803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43593" y="2121108"/>
              <a:ext cx="3807502" cy="1566472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3"/>
            </p:cNvCxnSpPr>
            <p:nvPr/>
          </p:nvCxnSpPr>
          <p:spPr>
            <a:xfrm flipV="1">
              <a:off x="2112162" y="1881266"/>
              <a:ext cx="1335576" cy="24576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8"/>
          <p:cNvSpPr txBox="1">
            <a:spLocks noChangeArrowheads="1"/>
          </p:cNvSpPr>
          <p:nvPr/>
        </p:nvSpPr>
        <p:spPr bwMode="auto">
          <a:xfrm>
            <a:off x="8334532" y="6466183"/>
            <a:ext cx="719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PT" sz="1800" b="1" dirty="0" smtClean="0">
                <a:solidFill>
                  <a:srgbClr val="7F7F7F"/>
                </a:solidFill>
                <a:latin typeface="Arial Rounded MT Bold" charset="0"/>
              </a:rPr>
              <a:t>9/12</a:t>
            </a:r>
            <a:endParaRPr lang="pt-PT" sz="1800" b="1" dirty="0">
              <a:solidFill>
                <a:srgbClr val="7F7F7F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034F78A-3B28-45CE-BDF2-EA40331D9A7E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VgzURLqMujywMAAPMNAAAdAAAAdW5pdmVyc2FsL2NvbW1vbl9tZXNzYWdlcy5sbmetV9tu2zYYvi/QdyAEFNgulrYDWhSDo4C2GFuILLkiHSc7QGAkxiFCka4ObrOrPc0ebE+yX5Sd2GkHS/UuDJi0v+8/fyQHZ19yhdaiKKXRp87bkzcOEjo1mdTLU2fOzn/64KCy4jrjymhx6mjjoDP35YuB4npZ86WA7y9fIDTIRVnCsnSb1dMayezUmQ2TUTSd4fA6CaJxlAz9seOOTL7i+gEFZml+L374+f2HL2/fvf9x8HqD7EJEpzgI9qmQZXr3pgNRyOIoSICNBElIrpjj9sNEcxb4IXHczZd+6FlMLjtYnMcxCVlCA98jiU+TMGI2BwFhxHPca1OjO74WqDJoLcVnVN0JqGAlC4FKJTP7Q2pgQ9fikDEvxgs/HCcsigKakNDb7jgu0RnyCv4Z+qInS4wpiYGg4KUovgOb2BJbOMJK9WOY+ONJAB/WuDCRyzsFn6qvHzMSOu5M6EOoKaEUj0kyjK6gTo4bRn0Q0QV00kUfxDWh0AGEHsKE+NIfY+ZHYdNBMaEs9keP7ZNyjYxWD4inKeDQqhBraeoSdpqOElnbSGU/K5R8nEPj+jj4RpO2hEhq265LuRbgQpEdrgsMzYh4TWU+zv1fk3PsB8RLoFRetEiYneHGGIfu16ZCXCnTBAB2ebbmOhXoRqS8hlZ6gL9lMrN/W3EIu/HkUy3/RLzaTM6rzdCFHrl6dXKcaz4LQCgWvNAdJugZ1d7Ifx1sXpcQaVWJfFUdimInEyf/ixfHxjXDlP5nUF3qcmREz+z3DYdCi5MYDjSY9qE03RFkCv0BspZzqbqj/PAcDM0KUYLEiwL5+raHzUvI2h78ErLZA78gQ+qzJj/ippTVwePEJrmt1bfrm8K5rUQlnmp8I24NzK4SfA0FgH1ZtkU/+Q5jvYq5VcVGvnY1dsMSgkNLXsEtCYFLSuYQf9aBcz4l2wy20riXiYWpVWalSMl7K49QmzpvE7Jq69QavS1MbncVL7dz0Krz2TFetMHFrdHZjsFDpJTgeDSBEbL0AaNJgIcEOjo0KOdVegfyfmtqnXUkau9EHjnHQLbJDhW8SO/++evvjhzPPGl30Wb3l14kMGmNPJBHst9CU4nyj0MkDA/3cXbRBbW5Q25xHa+UtoCb5GHG8GgyhRpTW1JTF+nhU3uXYYrjC5hze+lx3Ckv7kEkmDGqF4sNuWmEqp/1p+t0XSmpRR/scRLZBMz8WYI9z74r4EWhZHrfHi0Z4laomgeGggdGV7LRBIegIc/4RCarnoRWtrcTCwPXrp/Gbf21ij+uSvs8G7zeea39C1BLAwQUAAIACACFYM1EEpqdhvQCAADbCgAAJwAAAHVuaXZlcnNhbC9mbGFzaF9wdWJsaXNoaW5nX3NldHRpbmdzLnhtbNVWwU4bMRC95yssVxzJAqWFRrtBiCQqApKIpKKc0GTtZC289tb2JoRTv6Yf1i/p7JqERFC0QJGKckg8nnnzxjN+cXhwk0oy5cYKrSK6Xd+ihKtYM6EmEf027GzuU2IdKAZSKx5RpSk5aNbCLB9JYZMBdw5dLUEYZRuZi2jiXNYIgtlsVhc2M8WulrlDfFuPdRpkhluuHDdBJmGOX26ecUubtRohoTedaZZLTgRDCkoU7EB2JNiEBt5tBPH1xOhcsSMttSFmMoroh/3D4rPw8VAtkXJVFGebaCzMrgGMiYIPyIG45SThYpIg8b1dSmaCuSSiO7sFCnoHD1FKbF8DFChHGotR7g4+5Q4YOPBLn8/xG2cXBm9icwWpiIe4Q4r6I9oaXn297LfPT4+7J1fDXu90eNz3JMqYYB0nDNYThUhI5ybmyzwhOAdxgrwxZgzS8jBYNS3cxlqtkSvWZKQlnn0ZhfOQjjjrQspXujG4FqqDntuUjLEQOY/ooREgKREOpIiXwTYfWSdc2f/OqidBLJwzTs4G9D69P504AWP5Kq3Fji3OPG5e6FwyMtc5keKaE6cJ1p+n+CvhZLU5ZGx0WlpxfByxUmDGqeAzzg7KM70D/FuiS0yR5hiJk5tJ7nyGH7m4JSM+1gZxOUxxxtEurMevPws4A2vvQWHBcWNwetxqXx13W+3vG0WBwKag4meCY8N5mrm3wAesXWlMIaXG01yBwJOJIbe87A8TrHSrUmbl3AlMy6YXjSxBsd0C+XhM3IhxNIXKeVXAGBTRSs4JxHiFbDFCU6FzixY/LB7avoigDyVClVQneIMwmWHcVEHb2t75uPvp897+l0Y9+P3z1+aTQXey0pdQZPO6cvSksCzF5eGdC4NCCx6XBmfy/1MZLtuDKsfa7VXx6p1U8Tr30tNfkZ0qYRdgFArHu3DtosZNvKCiykmRCsfZvxzfF4zgq/6d/Py+zQi+Yc2vuXbvpmS/Wj501l42YfDo06uG9vUHabP2B1BLAwQUAAIACACFYM1EeRu/DLgCAABZCgAAIQAAAHVuaXZlcnNhbC9mbGFzaF9za2luX3NldHRpbmdzLnhtbJVWbU/bMBD+vl9Rdd8b9lommUpQOgmpG2ggvjvJNbHq2JF9Keu/n+04xG6bNssJCd89j33vQPSWicWHyYRkkkv1DIhMFNpqOt2E5TfTtEGUYpZJgSBwJqSqKJ8uPv50H0kc8hJL7kCN5WxoBv0zc/eNofg3vs2tDBEyWdVU7NeykLOUZttCyUbkF10r9zUozsTWIK9+zJerwQc40/iAUEU+ra6tjKPUCrQG69L3lZWLLE5T4N1LV+4byemfOh/9AW3HNENHu/1kZYhW0wLiJF/fWhnGC3N7XJW5lfMEhL9ooF8+WxmEcroHFV9+/9XKIEPWTf0/PVIrWdiExpzzRXzncElzM37WqysrFwk2IPvQxSr49LhY7wOQ/zWce2LHVUn+ZPN6sBBs0VMOC1QNkKQ7tTZdyrfHBs18wGJDuTaAUNWDnozTT7TR3TWxrsf9gTcm8vAur+khr5I3FSxbh0NkbOgJy+WdWxYh9l0XuKhg55WBj72yR/42iT1CBsoe+cxZDo+C7489ODS1pK7Kd9TX83wBjBUENcfcW7tTZ7Uvre3s6sBVr+gwlcxhYTeC2dcUmRQvrAJbP5I4U+tZcuQaEXTHCsf4ZXHp/hmh1iQ50PuWO91gBBlyONV3zlOzrcOkuXPclt4a92X716EPsT1P0CzzmylFpFlZmWj1dOJ5ZlpMeqbJaYZPDqgHsZEjORVVW1AvUvKxrwiJEGJdZENg2Y7YEJwkQQpIcjrJxF9yKvuiqVJQK1M0Bl3vxLoWV7Ki5OYHXxm8QR4TBowtE0tznaDsvTUDhe8AoCoru8ZtD62lajgyDjvg3hooXMBDkRFtpm6o225xDRsM+81rRjWkXxd9o4S42HCC8Gr8kvHiCQ0jeh5pql1k0fB3q7i/OVrO3UazrRcuM3f2nRRdbOzHGTRK+y/lP1BLAwQUAAIACACFYM1EThB9Rt4CAAAiCgAAJgAAAHVuaXZlcnNhbC9odG1sX3B1Ymxpc2hpbmdfc2V0dGluZ3MueG1s1VZRUxoxEH7nV2TS8VFOra2WOXAcwZGpBUboWJ+c5RK4jLnkmuRAfOqv6Q/rL+nmIgijZdDRTjs8QDa7337fZrMkPrrNJJlwY4VWdbpb3aGEq0QzocZ1+nVwun1IiXWgGEiteJ0qTclRoxLnxVAKm/a5c+hqCcIoW8tdnabO5bUomk6nVWFz43e1LBzi22qisyg33HLluIlyCTP8crOcW9qoVAiJg+mLZoXkRDCkoIRnB/LMZZJGwWsIyc3Y6EKxEy21IWY8rNN3h8f+M/cJSE2RceW12QYavdnVgDHh6YDsiztOUi7GKfI+2KdkKphL63Rv36Ogd/QYpcQOEsCjnGjUotw9fMYdMHAQliGf47fOzg3BxGYKMpEMcId4+XXaHFyfXfVaF+ftzufrQbd7Pmj3AokyJlrFiaPVRDES0oVJ+CJPDM5BkiJvjBmBtDyOlk1zt5FWK+T8mgy1xNKXUZSMkKmc1emxESApEQ6kSBa7DsyYu1MhUYOP3a2OlKMPgEFvkoKxfDnRfMf6KiaNS11IRma6IFLccOI0QUVFhr9STpbLTUZGZ6VVgnXESsE4mQg+5eyorNI94J8SXWGKrMBIbMVcchcyfC/EHRnykTaIy2GCTYt2YQN+9VnAOVj7AApzjlv983azdd3uNFvftrxAYBNQyTPB8Qh5lru3wAfUrjSmkFJjNZcgsDIJFJaX58MEK902kblx7hQm5aH7gyxB8bgF8gmYuJFgawlV8E0BE1BEKzkjkOClsL6FJkIXFi2hWQK0fRHBEEqEKqmOcUBhMsO42QRtZ3fv/f6HjweHn2rV6NePn9trg+4HRU+CzxYmxcnaUbEYF4/vXBz5G/r0ZXem+Ft3/arV36RQne4mXt3Pm3hdhGHSWxokm4RdglE4Cv4L1w5OrXEYkTi3pMiE4+w1G/IFTbX+HyS03Cs11RuqWHs1/l0RYbV4MKy8EOLoySdMBe2r77pG5TdQSwMEFAACAAgAhWDNRGy04nelAQAANgYAAB8AAAB1bml2ZXJzYWwvaHRtbF9za2luX3NldHRpbmdzLmpzjZRNb8IwDIbv/Ioqu06IfbLthgaTkDhMGrdph1BMqUjjKE07GOK/rw5fTZqOxZfm5eF17DbedqJqsZhFL9HWPtv9u7u3GpBmdAHXri5a9Ix0pjTkIA03KcppmoFIJTCPLI8OJ3l3JkL+TFrv2ebDgMprdgzphwUXeZ1WAQcd0PLQn8sA+B0C1yHx5yR2anXta6r1e1YYg7IbozRVs7oSdcYtw67e7KrX6MFYgr6ALngMjmnfrjby7PjQp6hzMWaKy80EE+zOeLxKNBZy3pZ/uVGgq1e+2gO95/7ryLETaW7GBjI/8eiJop2kzyqHQ97HEUUQFnwGoubbs+sP1DFuFuTRZZqn5kgPbijqtOIJNLr0NKBwMVl5NbrZp2hyBtZmT9zdUjiE4BvQDavhPYUDoirUP16g0phQRxpos+cnVCCfpzI5pO5RBDk6LNm2de9cqD3+kDlXCL0rtAzc06xtdIQuvqcZZygds+Ze1kno0ouQGMqLAU21DqHmGDH+GKH9Z8S4MTxeZtV0qIbjaQaDHssFkpBxvQI9RRRVPV+XTu4n7+x+AVBLAwQUAAIACACFYM1E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hWDNRJQTsyJpAAAAbgAAABwAAAB1bml2ZXJzYWwvbG9jYWxfc2V0dGluZ3MueG1sDcwxDoMwDEDRnVNY3int1oHAxlaW0gNYxEWRHBuRgOD2ZPvD02/7MwocvKVg6vD1eCKwzuaDLg5/01C/EVIm9SSm7FANoe+qVmwm+XLOBSZYhS7eJo4lMo8Uixx2EajhU17/wB6brroBUEsDBBQAAgAIADmTX0OzDXeu7AIAAIgIAAAUAAAAdW5pdmVyc2FsL3BsYXllci54bWytVU1vnDAQPW+k/Afke/Bu0nytTKI0UtRDU0Xapu1t5cAsuAuY2iZk8+s75hvKpo3UAxKM570Zz5sZ2PVLEjvPoLSQqUcW7pw4kPoyEGnokcevd0cX5Prq8IBlMd+BckTgkTwVFsBj4gSgfSUyg+AHbiKP9AwuMhMnU0IqYXbIfYrcXaQzcngwQ5dUeyQyJltSWhSFKzQi0lDLOLck2vVlQjMFGlIDilZpEKfBLs3f0fgkMqVml4HuITPz/sA1ScvxosWApDhxpQrp8Xy+oD/uP6/8CBJ+JFJteOoDcbCSs7KUT9zf3ssgj0Fb24xVSa7AGJtEaZsxsxSLi9TRyvdI5bBOQGsegnbjNCS0wtIJMNvEXEc1jx7QWl69FTVv6be23+vGrVSOds5Z/hQLHeFRH9JZJ4GMDqOypLxu2UGPTQfdWSbiKPiVCwVB+fmtbZH5glQB244r83R14eMBvt1x30i1u0UYdlGtoNuK5laiuSWo5XDb6KuOgjS33QA3uYKmVDP2LAKQX7hS3LbFlVE5MDoy1lg6BDNaXbkWqROERSaJT/9BG+s3kuanfkuZEvA/hPmERG1NRBrAy51AHwMJ1tQAFtvaXJPFro3Z5aTzp6TX1wNTlWMtCl7EMVyFgGMYcMNpZ6f7oKC4Rhc/VyNs72AvOBJhFONjJhnGp3tpEq62kwy9g73gWPrbCWhrbstIx3UcNVPbQYxOrBPm59rIRLyW7TnYM2ZZ9uFbI9cc3WSiPTif/zGKgxjNYG7IxOqyb7191Rw+2Dk1uvNZZ5Vl0K04D2DyrPJqZiHPRj4BbHgem9t+Ts0+7EFHOU9NxzTXd+x3WazEKziFCOyfbnFiaxKB7RmPnF2c9BhQT9wug/ClaSoio7UklZr7lGNYm2cBRYWpZuUjqh4qmafBSBs3634OOsZddaOAOzFsMNPFMTafzDzyAV/qu1yeXnZXOV9cNtgyr4cqcJXLO1Z1nXDXGbTu1/YirJ55fP0NUEsDBBQAAgAIAIVgzUQ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hWDNROPV7innCQAAdyMAABcAAAB1bml2ZXJzYWwvdW5pdmVyc2FsLnBuZ+2aa1ySWRrAydScmqKmmZqLps1sOmWTo3mJNLG2xumCM12UUgfzBul4SU3TUCi7WFliU4kKajuX3BkCAgI1bk6WOF5gZwsRQZiJAU1AckkQQZj3rd2d3a/7cX98eH//c877O+d5zvM853k+nHPp84T4pYvfXQyBQJbu/nTnAQjEsw8CWSj28QZG5j7+ExnAgpID8TsgNLHvM6DjidmO2A6BMAhLHOleQP+1458eKYFAlvWA3wJR4V+zIJAPXt+9c/uhcpRxDFG7DjPW/attHw4CP53y4/nOa/JLE3vO+3jfrO+sf3t59Y7PkSt2vl9Q7YP+ZifyWoDniq8Qx+P+Zngy+2DaFnWodfI6F3Pf/mIfeu6kX+fE5vZJGneSl4c7JFXCDGvwLrsaahLYp341dqhjzTVwxwJAH0hreYqp2RKxNM81G1A/b5PgUcvAvZxWoJNHLFuWZOHtCnVDsAcw1J0fgTBsrOe7nPaBt8Cpv3BIkWUYGjf1I8+XMwpGR1rgzmnCwHnw73EF4j0uKxlsQt7yeAdEjhtuuOGGG2644YYbbrjhhhtuuOGGG2644YYbbrjhxv8zTjqnCXhfsHlrT8BCAAGI/xHG5DMGvlUVzZubpNSsTqucfm5gSdYI/nGTHlOGFqJdaDgGjxSBtz3dowLXndEBdAMBiarQ7lmKHm4JVcxKOVEsR3pka/AiJtY65deKm3umFcfS0HiMECkCJXRXmHhmMTvhcrP35kykQkkqpT0mots2seYp94sDsDYtkRg920maR/lJvsfNPW5rPfJRtEVKx808tygK8RMzaocuqsaEs3IxuNkef9wxGFRCKhTYfsS6atMcT5XM+fEwvZFoHMJwqFai0KFVMo0zAzja6qr4goy62mGFcFGm8HUI5HQr7KeJG8He+Odn/Td2cKP0d3pRvQYFos2nVBtn+bZlG6cJVGF9YHilIdOfe+JQJ7CdGhSpM5L+2ZV32mYfBomda+iinlDT/DlGhUQ4+ygEt/ynwB35bY9mn7THlqYryUXmk73iUwqmDRVjVZZgBjjjdkYwxdSHGCz6+VTJvhKyeZtS16QVaQBrHmvc+3Yb3mnLTum6LOVYkzJpGZbpwJAOXnFAivHJ9YzSGFnE2vQdj7LPPjh3MZHXuPlC4L48V2v+a28Senkm+0g45gBiY/O4/WJ44AUxJkLS0Rgu6ejmUKPUNcYrDy6121n8WCBGQj5Q6L429ZWON2aOtKbdU/nKnFeYMFrit4BnbqVPmdm5G5DsUYsqdzBxSEDjVPl5yCPyicovIo8hzo3E19VuOWv4uUny2yyLVB+OJ/RoY30RD0c9pOdu57cwqvwDY/1qbtus87GKWsEHspbMVon1xQZ7mIgPRQOOPzHI5ydt025NUqhTrnb9MKAyGcI8mSvzGRnsvELxHExw8gnj0krFkT0xlRRJwZIs0YIc/z4LZyZKEYnUp735XSTgwoQWDVOPeKFo278IAokTpdLK+6tEdVTdCLBiXdeTYvY85Y2+hHuPLkuZfE0cI2p/VkNtJmF4kmX/cKE8167Z78mEBReIUZWfP/SCQH4p26q9bQumwCyAvfU3kagj4qK3POSXOIcZyZymAd2mZEz1QzKbdd/6JlRGDmUTvrJj64f0iuwbmZuiU70Gj+C5EtnIFDSSnq8YVZrWZFntdeStorPDJE3z0cA6wK3hfOecfqCu+LI0BksJbS/XXI1qMKcOx6/qq/MnflF2WTpNngw7k/dUViZhZq4MCqwfkseQNN0/AmFlPve1kdUkyag9qtBeWHmVc7HLi2XjtlSx/Tcr5DXtlw7YQ0XXck3b1df0g6HqgUXUKAkGu3KCY1LvsgOSu40lJhWfha2gbu1fn1RipPaSM+rS67IjZNk+WUHN3XfP19T6pqk4Tc/DBuq2HcMqyRX08Td6GV6MfPnO7/PlZDabLxDudq2ScGYsbWOrWLoZG3cX+6ZNiaQT9OJQhTJDtks/FDolxPbIrwDu9SuB0hP/DJPm0vjSxoMtxfCwM6+DCeXY1Bh7MigqPUINRBWic2q+zzMMvOFt7FCd+lKeUNCfKwYmkMJEnGYz7p+/SM60YAJVpwS8ur4kjwIzxb9MThePlF4n3WsuKYzQBVJ1PP8zhljni3a4n8A1b2obu1dZiCJlU0LBLEjgJkZ17abAgINU8PdcsX1F36pAHMLH/mC14PjscIegtPzX86vFFbomzLI2u3JcPLyiHxQcNMSSxHLzgqKyI8ZBbZsyU4Yq4B7ya0LnDL0mpOrZXswKQzx87ufzqFPPvmOVosfeYY2uApOaZoItQ6VwrpOYL9W7Pch4pWAfea3lycHPPvpmpP9OdGaSArz7Lk/lzz6tHcAVr0wyA35RnoPdllZC36838mw6EoaYQNsxMl+p29wGcxgw8GiH0yocf818vc3xm+FA8iZLi6kSY8MCHv7lJ4sKa3qZYbNBuwtAuw8xBkOpOuzyM3mYAgHc6hu97CiQA0Og4AYkg2aNFkyf0DTXnIy44IJIvWFxkWrSCijVfd1E7VAlR944SNWNplyFSd8r5DHI+rBYZpxl/2E/iWoc7rL1WAVWfsm0HmzXVPfzOGmYBLUd8MD8X2bKw+5ULx+n4kKADSqX0QVzk8xvyBkREsCM61E4m1YbQ1xXb1TysdbU2Xcpt8LqZPbfguBdqQRACZ9/KWGcdpglISn9pa9ONM2WFkzH5mg/CVCs6GtO2n7RnCRcDaxfQABy8djEfF9SiYHamyqLNvFYZM0GT2aLdF1DiYShuVVc6R9GPBwr/485xK4a2Q/tqaJcO3ASZdNzenpIBz7RQy5eEsK7y9vtAioMBZrRHwNHxUY9w09+3y7etbrVlxLwsIKiXgIs0CFRDnwpPUTLZRsBQ1O2zggyschlWVC90FU5ggaKG8uqUDstG719F91dZAM8h50FajLvSkiMCihW6qoPvYtUYD3SmrzA9w05tBsp7JsDzdhqKudV9Rk2aHK5MqD6lB1cN72fm5foGJUJysqBGG1Ym5cNFFdKPlh2Y3IS+P7y7HcH11flWPItRewxPVA3uc9InG2LkRUaVZV1jIW9VqV5T33YmzG0N4R/giP+I/TeGLpqoj/Gb1IcpSmI6EGE8oZr5OZCeaMfbOYENz7bYv6hUOlJ7/KXpyZH4gmakQ7hvJG1V4Ju2gI+5FB+gjTCkfkfQ7F2ZBE1Lml69Eu6Xyt2qqtnjHtS0iRDy3PBMw/5bNXLs386/L9wL9rlGIcTl/z7ucc4GIfFa8G+suxx75TDKnR9semP9x89rm3kXaDcuKFwRgXZi1nhsKtdKJoPOKNj6N5d4/T2AJII7zS39dhNQqGv50vh93PSHnc7XUVbHNDsp0MNGf6MA+D47l0JO2k7jlb/DlBLAwQUAAIACACFYM1EoaTC/0gAAABrAAAAGwAAAHVuaXZlcnNhbC91bml2ZXJzYWwucG5nLnhtbLOxr8jNUShLLSrOzM+zVTLUM1Cyt+PlsikoSi3LTC1XqACKAQUhQEmhEsg1QnDLM1NKMkBCBgYIwYzUzPSMElslSyRBfaCZAFBLAQIAABQAAgAIAIVgzURLqMujywMAAPMNAAAdAAAAAAAAAAEAAAAAAAAAAAB1bml2ZXJzYWwvY29tbW9uX21lc3NhZ2VzLmxuZ1BLAQIAABQAAgAIAIVgzUQSmp2G9AIAANsKAAAnAAAAAAAAAAEAAAAAAAYEAAB1bml2ZXJzYWwvZmxhc2hfcHVibGlzaGluZ19zZXR0aW5ncy54bWxQSwECAAAUAAIACACFYM1EeRu/DLgCAABZCgAAIQAAAAAAAAABAAAAAAA/BwAAdW5pdmVyc2FsL2ZsYXNoX3NraW5fc2V0dGluZ3MueG1sUEsBAgAAFAACAAgAhWDNRE4QfUbeAgAAIgoAACYAAAAAAAAAAQAAAAAANgoAAHVuaXZlcnNhbC9odG1sX3B1Ymxpc2hpbmdfc2V0dGluZ3MueG1sUEsBAgAAFAACAAgAhWDNRGy04nelAQAANgYAAB8AAAAAAAAAAQAAAAAAWA0AAHVuaXZlcnNhbC9odG1sX3NraW5fc2V0dGluZ3MuanNQSwECAAAUAAIACACFYM1EGtrqO6oAAAAfAQAAGgAAAAAAAAABAAAAAAA6DwAAdW5pdmVyc2FsL2kxOG5fcHJlc2V0cy54bWxQSwECAAAUAAIACACFYM1ElBOzImkAAABuAAAAHAAAAAAAAAABAAAAAAAcEAAAdW5pdmVyc2FsL2xvY2FsX3NldHRpbmdzLnhtbFBLAQIAABQAAgAIADmTX0OzDXeu7AIAAIgIAAAUAAAAAAAAAAEAAAAAAL8QAAB1bml2ZXJzYWwvcGxheWVyLnhtbFBLAQIAABQAAgAIAIVgzUQ129mtaAEAAPMCAAApAAAAAAAAAAEAAAAAAN0TAAB1bml2ZXJzYWwvc2tpbl9jdXN0b21pemF0aW9uX3NldHRpbmdzLnhtbFBLAQIAABQAAgAIAIVgzUTj1e4p5wkAAHcjAAAXAAAAAAAAAAAAAAAAAIwVAAB1bml2ZXJzYWwvdW5pdmVyc2FsLnBuZ1BLAQIAABQAAgAIAIVgzUShpML/SAAAAGsAAAAbAAAAAAAAAAEAAAAAAKgfAAB1bml2ZXJzYWwvdW5pdmVyc2FsLnBuZy54bWxQSwUGAAAAAAsACwBJAwAAKSAAAAAA"/>
  <p:tag name="ISPRING_PRESENTATION_TITLE" val="ctic7_c2"/>
  <p:tag name="ISPRING_RESOURCE_PATHS_HASH_PRESENTER" val="94730f546bdb7fa938d6ab8bdee91d575cf1d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404</Words>
  <Application>Microsoft Office PowerPoint</Application>
  <PresentationFormat>Apresentação no Ecrã (4:3)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ctic7_c2</dc:title>
  <dc:creator>Utilizador</dc:creator>
  <cp:lastModifiedBy>dt</cp:lastModifiedBy>
  <cp:revision>103</cp:revision>
  <dcterms:created xsi:type="dcterms:W3CDTF">2012-04-22T10:57:36Z</dcterms:created>
  <dcterms:modified xsi:type="dcterms:W3CDTF">2014-10-08T15:37:59Z</dcterms:modified>
</cp:coreProperties>
</file>