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85" r:id="rId16"/>
    <p:sldId id="286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516B2-AE9B-4090-B4C0-405FE6375EFD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8E7A8-ABAD-424B-A36E-93388D6FF1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95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21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22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24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25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27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28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29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30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E7A8-ABAD-424B-A36E-93388D6FF128}" type="slidenum">
              <a:rPr lang="pt-BR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B780-B8FF-4DED-9E8C-C11EE11923B3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DAB780-B8FF-4DED-9E8C-C11EE11923B3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2C5219E-BD50-4B70-80A0-A046ED01BF4F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85" y="5805264"/>
            <a:ext cx="172819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9391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Universidade de São Paulo</a:t>
            </a:r>
          </a:p>
          <a:p>
            <a:pPr algn="ctr"/>
            <a:r>
              <a:rPr lang="pt-BR" sz="2800" dirty="0" smtClean="0"/>
              <a:t>Escola de Engenharia de Lorena</a:t>
            </a:r>
          </a:p>
          <a:p>
            <a:pPr algn="ctr"/>
            <a:r>
              <a:rPr lang="pt-BR" sz="2800" dirty="0" smtClean="0"/>
              <a:t>Programa de Pós-Graduação em </a:t>
            </a:r>
          </a:p>
          <a:p>
            <a:pPr algn="ctr"/>
            <a:r>
              <a:rPr lang="pt-BR" sz="2800" dirty="0" smtClean="0"/>
              <a:t>Biotecnologia Industrial</a:t>
            </a:r>
          </a:p>
          <a:p>
            <a:endParaRPr lang="pt-BR" sz="3200" dirty="0"/>
          </a:p>
          <a:p>
            <a:pPr algn="ctr"/>
            <a:endParaRPr lang="pt-BR" sz="3200" dirty="0" smtClean="0"/>
          </a:p>
          <a:p>
            <a:pPr algn="ctr"/>
            <a:r>
              <a:rPr lang="pt-BR" sz="3200" dirty="0" smtClean="0"/>
              <a:t>Desenho e simulação de </a:t>
            </a:r>
            <a:r>
              <a:rPr lang="pt-BR" sz="3200" dirty="0" err="1" smtClean="0"/>
              <a:t>bioprocessos</a:t>
            </a:r>
            <a:endParaRPr lang="pt-BR" sz="3200" dirty="0" smtClean="0"/>
          </a:p>
          <a:p>
            <a:pPr algn="ctr"/>
            <a:endParaRPr lang="pt-BR" sz="3200" dirty="0"/>
          </a:p>
          <a:p>
            <a:pPr algn="ctr"/>
            <a:endParaRPr lang="pt-BR" sz="3200" dirty="0" smtClean="0"/>
          </a:p>
          <a:p>
            <a:pPr algn="r"/>
            <a:r>
              <a:rPr lang="pt-BR" dirty="0" smtClean="0"/>
              <a:t>Prof. Júlio César dos Santos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9441"/>
            <a:ext cx="2676525" cy="102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5805264"/>
            <a:ext cx="300282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51" y="5805264"/>
            <a:ext cx="1810034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solidFill>
                  <a:prstClr val="white"/>
                </a:solidFill>
              </a:rPr>
              <a:t>Técnica</a:t>
            </a:r>
          </a:p>
          <a:p>
            <a:pPr algn="ctr">
              <a:lnSpc>
                <a:spcPct val="150000"/>
              </a:lnSpc>
            </a:pPr>
            <a:r>
              <a:rPr lang="pt-BR" sz="2800" dirty="0" smtClean="0">
                <a:solidFill>
                  <a:prstClr val="white"/>
                </a:solidFill>
              </a:rPr>
              <a:t>X</a:t>
            </a:r>
          </a:p>
          <a:p>
            <a:pPr algn="ctr">
              <a:lnSpc>
                <a:spcPct val="150000"/>
              </a:lnSpc>
            </a:pPr>
            <a:r>
              <a:rPr lang="pt-BR" sz="2800" dirty="0" smtClean="0">
                <a:solidFill>
                  <a:prstClr val="white"/>
                </a:solidFill>
              </a:rPr>
              <a:t>Arte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Criatividade é fundamental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Pode ser desenvolvida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Metodologia sistemática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Projeto do processo: global e de subsistemas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white"/>
                </a:solidFill>
              </a:rPr>
              <a:t>Reações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white"/>
                </a:solidFill>
              </a:rPr>
              <a:t>Separações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white"/>
                </a:solidFill>
              </a:rPr>
              <a:t>Rede de trocadores de calor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white"/>
                </a:solidFill>
              </a:rPr>
              <a:t>utilidades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03648" y="212423"/>
            <a:ext cx="6133410" cy="475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024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93645" y="692696"/>
            <a:ext cx="3906347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Análise: atividade devotada ao conhecimento dos elementos do sistema, como a investigação de propriedades físicas de componentes e misturas, características de desempenho de reatores e operações unitárias, ou ainda avaliação de rentabilidade.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Síntese: determinação da “arquitetura” do sistema, bem como seleção de componentes adequados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403648" y="44624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9211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9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err="1" smtClean="0">
                <a:solidFill>
                  <a:prstClr val="white"/>
                </a:solidFill>
              </a:rPr>
              <a:t>Ciência+Engenharia+Arte</a:t>
            </a:r>
            <a:endParaRPr lang="pt-BR" dirty="0" smtClean="0">
              <a:solidFill>
                <a:prstClr val="white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Um problema de design é sempre </a:t>
            </a:r>
            <a:r>
              <a:rPr lang="pt-BR" dirty="0" err="1" smtClean="0">
                <a:solidFill>
                  <a:prstClr val="white"/>
                </a:solidFill>
              </a:rPr>
              <a:t>subdefinido</a:t>
            </a:r>
            <a:r>
              <a:rPr lang="pt-BR" dirty="0" smtClean="0">
                <a:solidFill>
                  <a:prstClr val="white"/>
                </a:solidFill>
              </a:rPr>
              <a:t> pela falta de dados, tempo e recursos.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“open-</a:t>
            </a:r>
            <a:r>
              <a:rPr lang="pt-BR" dirty="0" err="1" smtClean="0">
                <a:solidFill>
                  <a:prstClr val="white"/>
                </a:solidFill>
              </a:rPr>
              <a:t>ended</a:t>
            </a:r>
            <a:r>
              <a:rPr lang="pt-BR" dirty="0" smtClean="0">
                <a:solidFill>
                  <a:prstClr val="white"/>
                </a:solidFill>
              </a:rPr>
              <a:t>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Geram-se alternativas.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646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7979" y="711860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Tendências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Intensificação do processo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6262" y="1390812"/>
            <a:ext cx="81318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/>
              <a:t>Maximização de eficiência: massa, energia, espaço e tempo</a:t>
            </a:r>
          </a:p>
          <a:p>
            <a:pPr algn="ctr">
              <a:lnSpc>
                <a:spcPct val="150000"/>
              </a:lnSpc>
            </a:pPr>
            <a:r>
              <a:rPr lang="pt-BR" b="1" dirty="0"/>
              <a:t>	</a:t>
            </a:r>
            <a:r>
              <a:rPr lang="pt-BR" b="1" i="1" dirty="0" smtClean="0"/>
              <a:t>“</a:t>
            </a:r>
            <a:r>
              <a:rPr lang="en-US" b="1" i="1" dirty="0"/>
              <a:t>Products, processes, and systems should be designed to maximize mass, energy, space, and time efficiency</a:t>
            </a:r>
            <a:r>
              <a:rPr lang="en-US" b="1" i="1" dirty="0" smtClean="0"/>
              <a:t>.</a:t>
            </a:r>
            <a:r>
              <a:rPr lang="pt-BR" b="1" i="1" dirty="0" smtClean="0"/>
              <a:t>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6558" y="2853368"/>
            <a:ext cx="83219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Ineficiências têm impacto sobre o ciclo de vida de um produto/processo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Intensificação do processo: uso de menos espaço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31" y="4149055"/>
            <a:ext cx="2247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61" y="4239543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884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7979" y="331778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Tendências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Intensificação do processo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79712" y="1268760"/>
            <a:ext cx="5400040" cy="53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7979" y="331778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Tendências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Intensificação do processo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1765935" y="1477973"/>
            <a:ext cx="5612130" cy="45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7979" y="331778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Tendências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Intensificação do processo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11760" y="1412776"/>
            <a:ext cx="5149494" cy="51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5516" y="1484784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Tendências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Intensificação do processo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Equipamentos: novos reatores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Métodos: integração de etapas em equipamentos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Redução de tamanho e custo</a:t>
            </a:r>
          </a:p>
          <a:p>
            <a:pPr lvl="1"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195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4454" y="624166"/>
            <a:ext cx="8712968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Engenharia do processo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Redução com custos de matéria prima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Redução no custo de capital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Redução no uso de energia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Análise “</a:t>
            </a:r>
            <a:r>
              <a:rPr lang="pt-BR" dirty="0" err="1" smtClean="0">
                <a:solidFill>
                  <a:prstClr val="white"/>
                </a:solidFill>
              </a:rPr>
              <a:t>pinch</a:t>
            </a:r>
            <a:r>
              <a:rPr lang="pt-BR" smtClean="0">
                <a:solidFill>
                  <a:prstClr val="white"/>
                </a:solidFill>
              </a:rPr>
              <a:t> point”</a:t>
            </a:r>
            <a:endParaRPr lang="pt-BR" dirty="0" smtClean="0">
              <a:solidFill>
                <a:prstClr val="white"/>
              </a:solidFill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“Total site </a:t>
            </a:r>
            <a:r>
              <a:rPr lang="pt-BR" dirty="0" err="1" smtClean="0">
                <a:solidFill>
                  <a:prstClr val="white"/>
                </a:solidFill>
              </a:rPr>
              <a:t>integration</a:t>
            </a:r>
            <a:r>
              <a:rPr lang="pt-BR" dirty="0" smtClean="0">
                <a:solidFill>
                  <a:prstClr val="white"/>
                </a:solidFill>
              </a:rPr>
              <a:t>”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Aumento da flexibilidade do processo e redução de estoques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Atenção à qualidade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Ênfase na segurança do processo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Melhor desempenho ambiental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Integração do desenho do processo com P&amp;D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717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5516" y="980728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Engenharia de sistemas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Sistemas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Análise de sistemas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Engenharia de sistemas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Propriedades emergentes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129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939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Introdução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-49138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85" y="5805264"/>
            <a:ext cx="172819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9441"/>
            <a:ext cx="2676525" cy="102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5805264"/>
            <a:ext cx="300282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51" y="5805264"/>
            <a:ext cx="1810034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196752"/>
            <a:ext cx="68103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Processos nascem da imaginação de cientistas e engenheiros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“Designer” do processo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Transformar ideias em processos industriais competitivos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Esforço criativo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Vantagens econômicas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4418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60993" y="419920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 smtClean="0"/>
              <a:t>Inovação e eficiência são os aspectos chave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95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5516" y="980728"/>
            <a:ext cx="87129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i="1" dirty="0" smtClean="0">
                <a:solidFill>
                  <a:prstClr val="white"/>
                </a:solidFill>
              </a:rPr>
              <a:t>Life </a:t>
            </a:r>
            <a:r>
              <a:rPr lang="pt-BR" i="1" dirty="0" err="1" smtClean="0">
                <a:solidFill>
                  <a:prstClr val="white"/>
                </a:solidFill>
              </a:rPr>
              <a:t>cycle</a:t>
            </a:r>
            <a:r>
              <a:rPr lang="pt-BR" i="1" dirty="0" smtClean="0">
                <a:solidFill>
                  <a:prstClr val="white"/>
                </a:solidFill>
              </a:rPr>
              <a:t> </a:t>
            </a:r>
            <a:r>
              <a:rPr lang="pt-BR" i="1" dirty="0" err="1" smtClean="0">
                <a:solidFill>
                  <a:prstClr val="white"/>
                </a:solidFill>
              </a:rPr>
              <a:t>modeling</a:t>
            </a:r>
            <a:endParaRPr lang="pt-BR" i="1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Todo produto tem um ciclo de vida: concepção, instalação e morte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Três formas básicas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err="1" smtClean="0">
                <a:solidFill>
                  <a:prstClr val="white"/>
                </a:solidFill>
              </a:rPr>
              <a:t>Waterfall</a:t>
            </a: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25" y="3429000"/>
            <a:ext cx="3810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6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5516" y="980728"/>
            <a:ext cx="8712968" cy="254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V-</a:t>
            </a:r>
            <a:r>
              <a:rPr lang="pt-BR" dirty="0" err="1" smtClean="0">
                <a:solidFill>
                  <a:prstClr val="white"/>
                </a:solidFill>
              </a:rPr>
              <a:t>cycle</a:t>
            </a: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1274"/>
            <a:ext cx="4635287" cy="40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5516" y="980728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err="1" smtClean="0">
                <a:solidFill>
                  <a:prstClr val="white"/>
                </a:solidFill>
              </a:rPr>
              <a:t>Spiral</a:t>
            </a: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752702" cy="423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8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5516" y="980728"/>
            <a:ext cx="87129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 Desenho integrado de processos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3419872" y="3068960"/>
            <a:ext cx="1296144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3283088" y="2852936"/>
            <a:ext cx="2008992" cy="1088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131840" y="2492896"/>
            <a:ext cx="2664296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2987824" y="2204864"/>
            <a:ext cx="3168352" cy="2160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755024" y="29969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898667" y="32125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16016" y="31816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317330" y="313632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5516" y="980728"/>
            <a:ext cx="87129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 Desenho integrado de processos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5264711" y="3068960"/>
            <a:ext cx="1296144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127927" y="2852936"/>
            <a:ext cx="2008992" cy="1088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976679" y="2492896"/>
            <a:ext cx="2664296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4832663" y="2204864"/>
            <a:ext cx="3168352" cy="2160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599863" y="299695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743506" y="321252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560855" y="318161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162169" y="313632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</a:t>
            </a:r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2217681" y="3038056"/>
            <a:ext cx="1296144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2080897" y="2822032"/>
            <a:ext cx="2008992" cy="1088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2696476" y="31816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513825" y="315071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</a:t>
            </a:r>
            <a:endParaRPr lang="pt-BR" dirty="0"/>
          </a:p>
        </p:txBody>
      </p:sp>
      <p:cxnSp>
        <p:nvCxnSpPr>
          <p:cNvPr id="5" name="Conector angulado 4"/>
          <p:cNvCxnSpPr>
            <a:stCxn id="21" idx="0"/>
            <a:endCxn id="16" idx="0"/>
          </p:cNvCxnSpPr>
          <p:nvPr/>
        </p:nvCxnSpPr>
        <p:spPr>
          <a:xfrm rot="5400000" flipH="1" flipV="1">
            <a:off x="4442532" y="847725"/>
            <a:ext cx="617168" cy="3331446"/>
          </a:xfrm>
          <a:prstGeom prst="bentConnector3">
            <a:avLst>
              <a:gd name="adj1" fmla="val 13704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7"/>
          <p:cNvCxnSpPr>
            <a:stCxn id="16" idx="4"/>
            <a:endCxn id="21" idx="4"/>
          </p:cNvCxnSpPr>
          <p:nvPr/>
        </p:nvCxnSpPr>
        <p:spPr>
          <a:xfrm rot="5400000" flipH="1">
            <a:off x="4523832" y="2472097"/>
            <a:ext cx="454568" cy="3331446"/>
          </a:xfrm>
          <a:prstGeom prst="bentConnector3">
            <a:avLst>
              <a:gd name="adj1" fmla="val -5029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5516" y="980728"/>
            <a:ext cx="871296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 Integração: método geral e sistemático para desenho integrado de sistemas de produção, partindo de processos individuais até o global, com ênfase especial no uso eficiente de energia e na redução de efeitos ambientais.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Objetivo: arquitetura do processo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Desenvolvimento de alternativas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Simulação em computador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Métodos sistemáticos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Baseados em heurísticas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De análise termodinâmica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De otimização.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5516" y="980728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 Alguns métodos usados: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Abordagem hierárquica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Decompõe o problema em subproblemas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Níveis de decisão e refinamentos no diagrama de fluxo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Cada nível usa heurística para gerar alternativas.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“</a:t>
            </a:r>
            <a:r>
              <a:rPr lang="pt-BR" dirty="0" err="1" smtClean="0">
                <a:solidFill>
                  <a:prstClr val="white"/>
                </a:solidFill>
              </a:rPr>
              <a:t>Pinch</a:t>
            </a:r>
            <a:r>
              <a:rPr lang="pt-BR" dirty="0" smtClean="0">
                <a:solidFill>
                  <a:prstClr val="white"/>
                </a:solidFill>
              </a:rPr>
              <a:t>-Point”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Mapa de curvas de resíduo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Região alcançável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Programação matemática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Otimização de superestrutura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5516" y="980728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 Tendências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Uso eficiente de matérias primas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Novos sistemas de reatores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Análise de sistemas de reciclo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Separações reativas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Separação de misturas não ideais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Desenho de redes de transferência de massa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Gerenciamento do hidrogênio</a:t>
            </a:r>
          </a:p>
          <a:p>
            <a:pPr lvl="3"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5516" y="980728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 Tendências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Eficiência energética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Colunas complexas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Sistemas de destilação termicamente acoplados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Cogeração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Desenho de sistemas de baixa temperatura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Desenho automático de redes de trocadores de calor</a:t>
            </a: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5516" y="980728"/>
            <a:ext cx="87129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 Tendências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Redução de emissões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Desenho de sistemas de água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Minimização de emissão de gases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Características ecológicas do processo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i="1" dirty="0" err="1" smtClean="0">
                <a:solidFill>
                  <a:prstClr val="white"/>
                </a:solidFill>
              </a:rPr>
              <a:t>Controllability</a:t>
            </a:r>
            <a:r>
              <a:rPr lang="pt-BR" dirty="0" smtClean="0">
                <a:solidFill>
                  <a:prstClr val="white"/>
                </a:solidFill>
              </a:rPr>
              <a:t> </a:t>
            </a:r>
            <a:r>
              <a:rPr lang="pt-BR" dirty="0" err="1" smtClean="0">
                <a:solidFill>
                  <a:prstClr val="white"/>
                </a:solidFill>
              </a:rPr>
              <a:t>and</a:t>
            </a:r>
            <a:r>
              <a:rPr lang="pt-BR" dirty="0" smtClean="0">
                <a:solidFill>
                  <a:prstClr val="white"/>
                </a:solidFill>
              </a:rPr>
              <a:t> </a:t>
            </a:r>
            <a:r>
              <a:rPr lang="pt-BR" i="1" dirty="0" err="1" smtClean="0">
                <a:solidFill>
                  <a:prstClr val="white"/>
                </a:solidFill>
              </a:rPr>
              <a:t>operability</a:t>
            </a:r>
            <a:endParaRPr lang="pt-BR" i="1" dirty="0" smtClean="0">
              <a:solidFill>
                <a:prstClr val="white"/>
              </a:solidFill>
            </a:endParaRP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Desenho integrado e controle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Controle integrado da planta</a:t>
            </a: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939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Introdução</a:t>
            </a:r>
            <a:endParaRPr lang="pt-B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9441"/>
            <a:ext cx="2676525" cy="102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5805264"/>
            <a:ext cx="300282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9" y="1196752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As coisas estão ficando mais complexas...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Aspectos ambientais precisam ser levados em consideração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Processo deve ser novo, eficiente, competitivo em um mercado global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Mas também deve ser sustentável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Deve ser compacto, econômico em consumo energético, mas também oferecer flexibilidade e estar pronto para outras matérias-primas e especificações do produto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85" y="5805264"/>
            <a:ext cx="2126251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11" y="580526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1475656" y="4293096"/>
            <a:ext cx="2520280" cy="12961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46130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Integração do processo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5273070" y="4221088"/>
            <a:ext cx="2520280" cy="12961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777126" y="45410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Simulação do processo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Seta para a esquerda e para a direita 6"/>
          <p:cNvSpPr/>
          <p:nvPr/>
        </p:nvSpPr>
        <p:spPr>
          <a:xfrm>
            <a:off x="4067944" y="4541063"/>
            <a:ext cx="1095132" cy="646331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057" y="39391"/>
            <a:ext cx="2121943" cy="15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1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15516" y="980728"/>
            <a:ext cx="87129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 Aspectos ambientais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A+B+I + M+C+H 	P+S+R+W+F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Estratégias: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Proteção ambiental integrada à produção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Medidas antipoluição “</a:t>
            </a:r>
            <a:r>
              <a:rPr lang="pt-BR" dirty="0" err="1" smtClean="0">
                <a:solidFill>
                  <a:prstClr val="white"/>
                </a:solidFill>
              </a:rPr>
              <a:t>End-of-pipe</a:t>
            </a:r>
            <a:r>
              <a:rPr lang="pt-BR" dirty="0" smtClean="0">
                <a:solidFill>
                  <a:prstClr val="white"/>
                </a:solidFill>
              </a:rPr>
              <a:t>”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Medidas de proteção ambiental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Métricas </a:t>
            </a:r>
            <a:r>
              <a:rPr lang="pt-BR" smtClean="0">
                <a:solidFill>
                  <a:prstClr val="white"/>
                </a:solidFill>
              </a:rPr>
              <a:t>de sustentabilidade</a:t>
            </a:r>
            <a:endParaRPr lang="pt-BR" dirty="0" smtClean="0">
              <a:solidFill>
                <a:prstClr val="white"/>
              </a:solidFill>
            </a:endParaRP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>
            <a:off x="3283088" y="1628800"/>
            <a:ext cx="5688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Desenvolvimento sustentável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1987:  Comissão Mundial sobre Meio Ambiente e Desenvolvimento da ONU – publicação do relatório "Nosso futuro comum“ (Relatório de </a:t>
            </a:r>
            <a:r>
              <a:rPr lang="pt-BR" dirty="0" err="1" smtClean="0"/>
              <a:t>Bruntland</a:t>
            </a:r>
            <a:r>
              <a:rPr lang="pt-BR" dirty="0" smtClean="0"/>
              <a:t>)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Desenvolvimento sustentável: “</a:t>
            </a:r>
            <a:r>
              <a:rPr lang="pt-BR" i="1" dirty="0" smtClean="0"/>
              <a:t>Suprir as necessidades do presente sem comprometer a possibilidade de que as futuras gerações possam suprir suas próprias necessidades</a:t>
            </a:r>
            <a:r>
              <a:rPr lang="pt-BR" dirty="0" smtClean="0"/>
              <a:t>”</a:t>
            </a:r>
          </a:p>
          <a:p>
            <a:pPr lvl="2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721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isósceles 2"/>
          <p:cNvSpPr/>
          <p:nvPr/>
        </p:nvSpPr>
        <p:spPr>
          <a:xfrm rot="10800000">
            <a:off x="2411760" y="2276870"/>
            <a:ext cx="4176463" cy="30963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/>
          <p:cNvSpPr/>
          <p:nvPr/>
        </p:nvSpPr>
        <p:spPr>
          <a:xfrm>
            <a:off x="3375820" y="2276872"/>
            <a:ext cx="2204292" cy="14401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735406" y="3060513"/>
            <a:ext cx="142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/>
              <a:t>Desenvolvimento </a:t>
            </a:r>
          </a:p>
          <a:p>
            <a:pPr algn="ctr"/>
            <a:r>
              <a:rPr lang="pt-BR" sz="1200" dirty="0" smtClean="0"/>
              <a:t>Sustentável</a:t>
            </a:r>
            <a:endParaRPr lang="pt-BR" sz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375820" y="1721978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Sucesso econômico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940152" y="3825975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Aceitação </a:t>
            </a:r>
          </a:p>
          <a:p>
            <a:pPr algn="ctr"/>
            <a:r>
              <a:rPr lang="pt-BR" dirty="0" smtClean="0"/>
              <a:t>social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691680" y="3825042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Proteção </a:t>
            </a:r>
          </a:p>
          <a:p>
            <a:pPr algn="ctr"/>
            <a:r>
              <a:rPr lang="pt-BR" dirty="0" smtClean="0"/>
              <a:t>ambiental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98037" y="2059044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Problemas sociais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375820" y="5733256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Problemas econômicos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732240" y="2092206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Problemas ambientais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782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Desenho de processos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Atividade criativa na qual ideias são geradas e transformadas em equipamentos e processos para produzir novos materiais ou para aumentar significativamente o valor de materiais existentes.</a:t>
            </a: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388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Estudo de concepção (Conceptual design)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Fluxograma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Balanço de massa e energia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Especificações e performance de equipamentos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Consumo de utilidades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Aspectos ambientais e de segurança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Eficiência econômica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Projeto básico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Projeto executivo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835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5613" y="1484784"/>
            <a:ext cx="871296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Na etapa de “conceptual design”, a ênfase é no comportamento do processo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prstClr val="white"/>
                </a:solidFill>
              </a:rPr>
              <a:t>Maior oportunidade de redução de custo em um projeto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01" y="2499566"/>
            <a:ext cx="5257775" cy="28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403648" y="18864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Desenho e simulação de </a:t>
            </a:r>
            <a:r>
              <a:rPr lang="pt-BR" sz="2800" dirty="0" err="1"/>
              <a:t>bioprocessos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480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370"/>
            <a:ext cx="2483768" cy="10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88" y="5779624"/>
            <a:ext cx="161360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89" y="5779624"/>
            <a:ext cx="2138295" cy="10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96" y="5787370"/>
            <a:ext cx="1921104" cy="10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805264"/>
            <a:ext cx="104517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42423"/>
            <a:ext cx="4402707" cy="480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4061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7" y="3260289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8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327</TotalTime>
  <Words>888</Words>
  <Application>Microsoft Office PowerPoint</Application>
  <PresentationFormat>Apresentação na tela (4:3)</PresentationFormat>
  <Paragraphs>286</Paragraphs>
  <Slides>30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admin</cp:lastModifiedBy>
  <cp:revision>43</cp:revision>
  <dcterms:created xsi:type="dcterms:W3CDTF">2014-05-13T21:09:20Z</dcterms:created>
  <dcterms:modified xsi:type="dcterms:W3CDTF">2017-02-23T16:17:16Z</dcterms:modified>
</cp:coreProperties>
</file>