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16B2-AE9B-4090-B4C0-405FE6375EFD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8E7A8-ABAD-424B-A36E-93388D6FF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95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DAB780-B8FF-4DED-9E8C-C11EE11923B3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85" y="5805264"/>
            <a:ext cx="17281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9391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Universidade de São Paulo</a:t>
            </a:r>
          </a:p>
          <a:p>
            <a:pPr algn="ctr"/>
            <a:r>
              <a:rPr lang="pt-BR" sz="2800" dirty="0" smtClean="0"/>
              <a:t>Escola de Engenharia de Lorena</a:t>
            </a:r>
          </a:p>
          <a:p>
            <a:pPr algn="ctr"/>
            <a:r>
              <a:rPr lang="pt-BR" sz="2800" dirty="0" smtClean="0"/>
              <a:t>Programa de Pós-Graduação em </a:t>
            </a:r>
          </a:p>
          <a:p>
            <a:pPr algn="ctr"/>
            <a:r>
              <a:rPr lang="pt-BR" sz="2800" dirty="0" smtClean="0"/>
              <a:t>Biotecnologia Industrial</a:t>
            </a:r>
          </a:p>
          <a:p>
            <a:endParaRPr lang="pt-BR" sz="3200" dirty="0"/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Uso de softwares de simulação</a:t>
            </a:r>
          </a:p>
          <a:p>
            <a:pPr algn="ctr"/>
            <a:endParaRPr lang="pt-BR" sz="3200" dirty="0"/>
          </a:p>
          <a:p>
            <a:pPr algn="ctr"/>
            <a:endParaRPr lang="pt-BR" sz="3200" dirty="0" smtClean="0"/>
          </a:p>
          <a:p>
            <a:pPr algn="r"/>
            <a:r>
              <a:rPr lang="pt-BR" dirty="0" smtClean="0"/>
              <a:t>Prof. Júlio César dos Santos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441"/>
            <a:ext cx="2676525" cy="10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805264"/>
            <a:ext cx="300282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51" y="5805264"/>
            <a:ext cx="181003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Um PFD tem que ser “traduzido” para um Fluxograma de Simulação do Processo (PSD – </a:t>
            </a:r>
            <a:r>
              <a:rPr lang="pt-BR" dirty="0" err="1" smtClean="0"/>
              <a:t>Process</a:t>
            </a:r>
            <a:r>
              <a:rPr lang="pt-BR" dirty="0" smtClean="0"/>
              <a:t> </a:t>
            </a:r>
            <a:r>
              <a:rPr lang="pt-BR" dirty="0" err="1" smtClean="0"/>
              <a:t>Simulation</a:t>
            </a:r>
            <a:r>
              <a:rPr lang="pt-BR" dirty="0" smtClean="0"/>
              <a:t> </a:t>
            </a:r>
            <a:r>
              <a:rPr lang="pt-BR" dirty="0" err="1" smtClean="0"/>
              <a:t>Diagram</a:t>
            </a:r>
            <a:r>
              <a:rPr lang="pt-BR" dirty="0" smtClean="0"/>
              <a:t>) de acordo com as capacidades do software empregado e com os objetivos da simulação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1. Definição: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C</a:t>
            </a:r>
            <a:r>
              <a:rPr lang="pt-BR" dirty="0" smtClean="0"/>
              <a:t>onverter PFD em PSD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Analisar o modelo de simulação para cada unidade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Definir os componentes químicos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Analisar os modelos termodinâmicos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Analisar os modos de especificação de unidades complexas</a:t>
            </a: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2627784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97058"/>
            <a:ext cx="3462749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33" y="5589239"/>
            <a:ext cx="3053467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2. Entradas: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Desenhar o fluxograma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Selecionar os componentes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Especificar as correntes de alimentação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Especificar as unidades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Selecionar os modelos termodinâmicos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Determinar a sequencia computacional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Verificar correntes divididas </a:t>
            </a: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2627784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97058"/>
            <a:ext cx="3462749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33" y="5589239"/>
            <a:ext cx="3053467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3. Execução: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Verificar convergência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4. Resultados: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 relatórios diversos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5. Análise: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Sensibilidade paramétrica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Cenários 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2627784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97058"/>
            <a:ext cx="3462749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33" y="5589239"/>
            <a:ext cx="3053467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6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Arquitetura de softwares de simulação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1. Sequencial-modular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 simulação é feita unidade por unidade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Há uma sequencia de cálculo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Um processo com </a:t>
            </a:r>
            <a:r>
              <a:rPr lang="pt-BR" dirty="0" err="1" smtClean="0"/>
              <a:t>reciclos</a:t>
            </a:r>
            <a:r>
              <a:rPr lang="pt-BR" dirty="0" smtClean="0"/>
              <a:t> deve ser decomposto em uma ou mais sequencias de cálculo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Iniciar na corrente de abertura (“tear </a:t>
            </a:r>
            <a:r>
              <a:rPr lang="pt-BR" dirty="0" err="1" smtClean="0"/>
              <a:t>stream</a:t>
            </a:r>
            <a:r>
              <a:rPr lang="pt-BR" dirty="0" smtClean="0"/>
              <a:t>”)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 sequencia de computação envolve um</a:t>
            </a:r>
            <a:r>
              <a:rPr lang="pt-BR" i="1" dirty="0" smtClean="0"/>
              <a:t> loop </a:t>
            </a:r>
            <a:r>
              <a:rPr lang="pt-BR" dirty="0" smtClean="0"/>
              <a:t>de convergência</a:t>
            </a:r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2627784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97058"/>
            <a:ext cx="3462749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33" y="5589239"/>
            <a:ext cx="3053467" cy="12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Arquitetura de softwares de simulação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1. Sequencial-modular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Vantagens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Desenvolvimento modular de capacidades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Fácil programação e manutenção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Fácil controle de convergência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Desvantagens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Necessita de análise topológica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Dificuldades em tratar situações complexas, como “</a:t>
            </a:r>
            <a:r>
              <a:rPr lang="pt-BR" i="1" dirty="0" err="1" smtClean="0"/>
              <a:t>nested</a:t>
            </a:r>
            <a:r>
              <a:rPr lang="pt-BR" i="1" dirty="0" smtClean="0"/>
              <a:t> loops</a:t>
            </a:r>
            <a:r>
              <a:rPr lang="pt-BR" dirty="0" smtClean="0"/>
              <a:t>”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Dificuldade de tratamento de variáveis internas</a:t>
            </a:r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2627784" cy="10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11890"/>
            <a:ext cx="3462749" cy="10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33" y="5805263"/>
            <a:ext cx="3053467" cy="10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Arquitetura de softwares de simulação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2</a:t>
            </a:r>
            <a:r>
              <a:rPr lang="pt-BR" dirty="0" smtClean="0"/>
              <a:t>. Orientado a equações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Todas as equações irão constituir um sistema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Equações algébricas não lineares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Equações diferenciais e algébricas rígidas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Resolução simultânea</a:t>
            </a:r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934"/>
            <a:ext cx="2627784" cy="17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3462749" cy="17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33" y="5146933"/>
            <a:ext cx="3053467" cy="17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Arquitetura de softwares de simulação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2</a:t>
            </a:r>
            <a:r>
              <a:rPr lang="pt-BR" dirty="0" smtClean="0"/>
              <a:t>. Orientado a equações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Vantagens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Flexibilidade para especificações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Melhor tratamento de </a:t>
            </a:r>
            <a:r>
              <a:rPr lang="pt-BR" dirty="0" err="1" smtClean="0"/>
              <a:t>reciclos</a:t>
            </a:r>
            <a:endParaRPr lang="pt-BR" dirty="0" smtClean="0"/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Adequado para uso com abordagem de modelagem orientada a objeto</a:t>
            </a:r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Arquitetura de softwares de simulação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2</a:t>
            </a:r>
            <a:r>
              <a:rPr lang="pt-BR" dirty="0" smtClean="0"/>
              <a:t>. Orientado a equações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Desvantagens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Maior esforço de </a:t>
            </a:r>
            <a:r>
              <a:rPr lang="pt-BR" dirty="0" smtClean="0"/>
              <a:t>programação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Uso intensivo de recursos computacionais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Dificuldades no manuseio de grandes sistemas envolvendo equações diferenciais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Dificuldade de acompanhamento de convergência e depuração</a:t>
            </a: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Integração de ferramentas de simulação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Computer </a:t>
            </a:r>
            <a:r>
              <a:rPr lang="pt-BR" dirty="0" err="1" smtClean="0"/>
              <a:t>integrated</a:t>
            </a:r>
            <a:r>
              <a:rPr lang="pt-BR" dirty="0" smtClean="0"/>
              <a:t> </a:t>
            </a:r>
            <a:r>
              <a:rPr lang="pt-BR" dirty="0" err="1" smtClean="0"/>
              <a:t>manufacturing</a:t>
            </a:r>
            <a:r>
              <a:rPr lang="pt-BR" dirty="0" smtClean="0"/>
              <a:t> systems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Desenho auxiliado por computador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Síntese e integração de processos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Outros softwares: desenho, plantas de layout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Scheduling</a:t>
            </a:r>
            <a:endParaRPr lang="pt-B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Operação auxiliada por computador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Monitoramento de massa e energia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Estudos de segurança e treinamento de pessoal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Integração de ferramentas de simulação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Abordagens: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1. Integração de produtos complementares ao redor de um sistema central de elaboração de diagramas de fluxo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2. Interface entre produtos de diferentes fabricantes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3. Agrupamento de diferentes pacotes de programas ao redor de uma interface gráfica e um sistema de base de dados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Simulação é um processo de desenho de um modelo operacional de um sistema e de condução de experimentos com este modelo objetivando a compreensão do sistema e a avaliação de estratégias alternativas para seu desenvolvimento e operação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 simulação precisa se capaz de reproduzir determinados comportamentos do sistema com um certo grau de precisão</a:t>
            </a:r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45" y="450912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03278"/>
            <a:ext cx="2857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0" y="4398478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endParaRPr lang="pt-B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" y="112474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endParaRPr lang="pt-B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81" y="955390"/>
            <a:ext cx="5868888" cy="556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endParaRPr lang="pt-B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" y="1942441"/>
            <a:ext cx="8610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6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endParaRPr lang="pt-B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4" y="119675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CAPE-OPEN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Criação de padrões em softwares de simulação</a:t>
            </a:r>
          </a:p>
          <a:p>
            <a:pPr lvl="2">
              <a:lnSpc>
                <a:spcPct val="150000"/>
              </a:lnSpc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4" y="2852936"/>
            <a:ext cx="6913011" cy="205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10" y="852111"/>
            <a:ext cx="6602685" cy="47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7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8358" y="1124744"/>
            <a:ext cx="12616894" cy="375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2349" y="191683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Simulação via internet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Seleção de softwares de simulação</a:t>
            </a:r>
          </a:p>
          <a:p>
            <a:pPr lvl="2">
              <a:lnSpc>
                <a:spcPct val="150000"/>
              </a:lnSpc>
            </a:pPr>
            <a:endParaRPr lang="pt-BR" dirty="0"/>
          </a:p>
          <a:p>
            <a:pPr lvl="3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901105"/>
            <a:ext cx="2419350" cy="196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01105"/>
            <a:ext cx="2686050" cy="196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02863"/>
            <a:ext cx="2533650" cy="19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864217"/>
            <a:ext cx="1952625" cy="20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988840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Simulação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Modelos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Ajuste de modelos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Propriedades físicas de substâncias puras e misturas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CAPE – Computer-</a:t>
            </a:r>
            <a:r>
              <a:rPr lang="pt-BR" dirty="0" err="1" smtClean="0"/>
              <a:t>Aided</a:t>
            </a:r>
            <a:r>
              <a:rPr lang="pt-BR" dirty="0" smtClean="0"/>
              <a:t> </a:t>
            </a:r>
            <a:r>
              <a:rPr lang="pt-BR" dirty="0" err="1" smtClean="0"/>
              <a:t>Process</a:t>
            </a:r>
            <a:r>
              <a:rPr lang="pt-BR" dirty="0" smtClean="0"/>
              <a:t> </a:t>
            </a:r>
            <a:r>
              <a:rPr lang="pt-BR" dirty="0" err="1" smtClean="0"/>
              <a:t>Engineering</a:t>
            </a: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6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628800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Construção de diagramas de fluxo – </a:t>
            </a:r>
            <a:r>
              <a:rPr lang="pt-BR" dirty="0" err="1"/>
              <a:t>flowsheeting</a:t>
            </a:r>
            <a:endParaRPr lang="pt-B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Balanços de massa e energia, </a:t>
            </a:r>
            <a:r>
              <a:rPr lang="pt-BR" dirty="0" smtClean="0"/>
              <a:t>cálculos </a:t>
            </a:r>
            <a:r>
              <a:rPr lang="pt-BR" dirty="0"/>
              <a:t>de </a:t>
            </a:r>
            <a:r>
              <a:rPr lang="pt-BR" dirty="0" smtClean="0"/>
              <a:t>tamanho </a:t>
            </a:r>
            <a:r>
              <a:rPr lang="pt-BR" dirty="0"/>
              <a:t>e </a:t>
            </a:r>
            <a:r>
              <a:rPr lang="pt-BR" dirty="0" smtClean="0"/>
              <a:t>custo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Desenho do processo: investigação sistemática de alternativas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Operação: o modelo passa a representar o processo – útil em manutenção, modificação e suporte a atividades de controle</a:t>
            </a: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Aplicações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P&amp;D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Computer-</a:t>
            </a:r>
            <a:r>
              <a:rPr lang="pt-BR" dirty="0" err="1" smtClean="0"/>
              <a:t>aided</a:t>
            </a:r>
            <a:r>
              <a:rPr lang="pt-BR" dirty="0" smtClean="0"/>
              <a:t> experimental </a:t>
            </a:r>
            <a:r>
              <a:rPr lang="pt-BR" dirty="0" err="1" smtClean="0"/>
              <a:t>research</a:t>
            </a:r>
            <a:endParaRPr lang="pt-B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Computer-</a:t>
            </a:r>
            <a:r>
              <a:rPr lang="pt-BR" dirty="0" err="1" smtClean="0"/>
              <a:t>aided</a:t>
            </a:r>
            <a:r>
              <a:rPr lang="pt-BR" dirty="0" smtClean="0"/>
              <a:t> </a:t>
            </a:r>
            <a:r>
              <a:rPr lang="pt-BR" dirty="0" err="1" smtClean="0"/>
              <a:t>scale-up</a:t>
            </a:r>
            <a:endParaRPr lang="pt-BR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Desenho do processo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Desenvolvimento de novas tecnologia sustentáveis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Garantir segurança e resiliência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Modificações, adaptação </a:t>
            </a:r>
            <a:r>
              <a:rPr lang="pt-BR" i="1" dirty="0" smtClean="0"/>
              <a:t>e </a:t>
            </a:r>
            <a:r>
              <a:rPr lang="pt-BR" i="1" dirty="0" err="1" smtClean="0"/>
              <a:t>debottlenecking</a:t>
            </a:r>
            <a:r>
              <a:rPr lang="pt-BR" i="1" dirty="0" smtClean="0"/>
              <a:t> </a:t>
            </a:r>
            <a:r>
              <a:rPr lang="pt-BR" dirty="0" smtClean="0"/>
              <a:t>(“</a:t>
            </a:r>
            <a:r>
              <a:rPr lang="pt-BR" dirty="0" err="1" smtClean="0"/>
              <a:t>Desgargalamento</a:t>
            </a:r>
            <a:r>
              <a:rPr lang="pt-BR" dirty="0" smtClean="0"/>
              <a:t>”)</a:t>
            </a: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589239"/>
            <a:ext cx="24193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89239"/>
            <a:ext cx="2686050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39"/>
            <a:ext cx="2533650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589239"/>
            <a:ext cx="1952625" cy="1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Aplicações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Operação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Otimização em tempo real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Integração com </a:t>
            </a:r>
            <a:r>
              <a:rPr lang="pt-BR" dirty="0" err="1" smtClean="0"/>
              <a:t>supply-chain</a:t>
            </a: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53" y="4446337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406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Simulação de plantas complexas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Relatório de fluxos de massa e energia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Correlação entre sistemas de reação e separação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Formação e separação de subprodutos e impurezas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Suporte a manutenção preventiva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Eliminação de resíduos e prevenção de </a:t>
            </a:r>
            <a:r>
              <a:rPr lang="pt-BR" dirty="0" smtClean="0"/>
              <a:t>poluição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Avaliar a flexibilidade da planta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Validar instrumentação de processo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Melhorar segurança e controle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Atualizar documentação e preparar futuros investimentos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Otimização o desempenho econômico da planta</a:t>
            </a: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0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Histórico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1966: a empresa “</a:t>
            </a:r>
            <a:r>
              <a:rPr lang="pt-BR" dirty="0" err="1" smtClean="0"/>
              <a:t>Simulation</a:t>
            </a:r>
            <a:r>
              <a:rPr lang="pt-BR" dirty="0" smtClean="0"/>
              <a:t> Science” comercializa o pacote “</a:t>
            </a:r>
            <a:r>
              <a:rPr lang="pt-BR" dirty="0" err="1" smtClean="0"/>
              <a:t>Process</a:t>
            </a:r>
            <a:r>
              <a:rPr lang="pt-BR" dirty="0" smtClean="0"/>
              <a:t>” (futuramente resultaria no software “Pro II”)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1969: a empresa </a:t>
            </a:r>
            <a:r>
              <a:rPr lang="pt-BR" dirty="0" err="1" smtClean="0"/>
              <a:t>ChemShare</a:t>
            </a:r>
            <a:r>
              <a:rPr lang="pt-BR" dirty="0" smtClean="0"/>
              <a:t> lança o software “</a:t>
            </a:r>
            <a:r>
              <a:rPr lang="pt-BR" dirty="0" err="1" smtClean="0"/>
              <a:t>Desing</a:t>
            </a:r>
            <a:r>
              <a:rPr lang="pt-BR" dirty="0" smtClean="0"/>
              <a:t>”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(futuramente resultaria nos softwares </a:t>
            </a:r>
            <a:r>
              <a:rPr lang="pt-BR" dirty="0" err="1" smtClean="0"/>
              <a:t>Desing</a:t>
            </a:r>
            <a:r>
              <a:rPr lang="pt-BR" dirty="0" smtClean="0"/>
              <a:t> II e WINSIM)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1970-1980: grandes empresas petrolíferas desenvolvem seus próprios softwares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1976: MIT e US </a:t>
            </a:r>
            <a:r>
              <a:rPr lang="pt-BR" dirty="0" err="1" smtClean="0"/>
              <a:t>Dept</a:t>
            </a:r>
            <a:r>
              <a:rPr lang="pt-BR" dirty="0" smtClean="0"/>
              <a:t>. </a:t>
            </a:r>
            <a:r>
              <a:rPr lang="pt-BR" dirty="0" err="1" smtClean="0"/>
              <a:t>of</a:t>
            </a:r>
            <a:r>
              <a:rPr lang="pt-BR" dirty="0" smtClean="0"/>
              <a:t> Energy desenvolvem o ASPEN Project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 partir de 1980: desenvolvimento do PC e programação orientada a objetos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ChemCad</a:t>
            </a:r>
            <a:r>
              <a:rPr lang="pt-BR" dirty="0" smtClean="0"/>
              <a:t> e </a:t>
            </a:r>
            <a:r>
              <a:rPr lang="pt-BR" dirty="0" err="1" smtClean="0"/>
              <a:t>Hysys</a:t>
            </a: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83" y="5877272"/>
            <a:ext cx="2628900" cy="10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82" y="5877272"/>
            <a:ext cx="2476500" cy="10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45" y="5877272"/>
            <a:ext cx="2457450" cy="10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58" y="5877272"/>
            <a:ext cx="1808362" cy="10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Fluxogramas/diagramas de fluxo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Block</a:t>
            </a:r>
            <a:r>
              <a:rPr lang="pt-BR" dirty="0" smtClean="0"/>
              <a:t> </a:t>
            </a:r>
            <a:r>
              <a:rPr lang="pt-BR" dirty="0" err="1" smtClean="0"/>
              <a:t>flow</a:t>
            </a:r>
            <a:r>
              <a:rPr lang="pt-BR" dirty="0" smtClean="0"/>
              <a:t> </a:t>
            </a:r>
            <a:r>
              <a:rPr lang="pt-BR" dirty="0" err="1" smtClean="0"/>
              <a:t>diagram</a:t>
            </a:r>
            <a:r>
              <a:rPr lang="pt-BR" dirty="0" smtClean="0"/>
              <a:t> (BFD)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Process</a:t>
            </a:r>
            <a:r>
              <a:rPr lang="pt-BR" dirty="0" smtClean="0"/>
              <a:t> </a:t>
            </a:r>
            <a:r>
              <a:rPr lang="pt-BR" dirty="0" err="1" smtClean="0"/>
              <a:t>flow</a:t>
            </a:r>
            <a:r>
              <a:rPr lang="pt-BR" dirty="0" smtClean="0"/>
              <a:t> </a:t>
            </a:r>
            <a:r>
              <a:rPr lang="pt-BR" dirty="0" err="1" smtClean="0"/>
              <a:t>diagram</a:t>
            </a:r>
            <a:r>
              <a:rPr lang="pt-BR" dirty="0" smtClean="0"/>
              <a:t> (PFD)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Piping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instrumentation</a:t>
            </a:r>
            <a:r>
              <a:rPr lang="pt-BR" dirty="0" smtClean="0"/>
              <a:t> </a:t>
            </a:r>
            <a:r>
              <a:rPr lang="pt-BR" dirty="0" err="1" smtClean="0"/>
              <a:t>diagram</a:t>
            </a:r>
            <a:r>
              <a:rPr lang="pt-BR" dirty="0" smtClean="0"/>
              <a:t> (P&amp;ID)</a:t>
            </a:r>
          </a:p>
          <a:p>
            <a:pPr lvl="1"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143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37" y="1988840"/>
            <a:ext cx="3096344" cy="22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70956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622</TotalTime>
  <Words>871</Words>
  <Application>Microsoft Office PowerPoint</Application>
  <PresentationFormat>Apresentação na tela (4:3)</PresentationFormat>
  <Paragraphs>243</Paragraphs>
  <Slides>27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62</cp:revision>
  <dcterms:created xsi:type="dcterms:W3CDTF">2014-05-13T21:09:20Z</dcterms:created>
  <dcterms:modified xsi:type="dcterms:W3CDTF">2014-05-28T20:49:14Z</dcterms:modified>
</cp:coreProperties>
</file>