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5" r:id="rId2"/>
    <p:sldId id="301" r:id="rId3"/>
    <p:sldId id="302" r:id="rId4"/>
    <p:sldId id="284" r:id="rId5"/>
    <p:sldId id="303" r:id="rId6"/>
    <p:sldId id="304" r:id="rId7"/>
    <p:sldId id="297" r:id="rId8"/>
    <p:sldId id="294" r:id="rId9"/>
    <p:sldId id="293" r:id="rId10"/>
    <p:sldId id="295" r:id="rId11"/>
    <p:sldId id="298" r:id="rId12"/>
    <p:sldId id="305" r:id="rId13"/>
    <p:sldId id="296" r:id="rId14"/>
    <p:sldId id="28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D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7" d="100"/>
          <a:sy n="77" d="100"/>
        </p:scale>
        <p:origin x="-92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Municípios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Plan1!$B$1:$B$2</c:f>
              <c:numCache>
                <c:formatCode>General</c:formatCode>
                <c:ptCount val="2"/>
                <c:pt idx="0">
                  <c:v>54</c:v>
                </c:pt>
                <c:pt idx="1">
                  <c:v>4836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2672512"/>
        <c:axId val="52587328"/>
      </c:barChart>
      <c:catAx>
        <c:axId val="132672512"/>
        <c:scaling>
          <c:orientation val="minMax"/>
        </c:scaling>
        <c:delete val="0"/>
        <c:axPos val="b"/>
        <c:majorTickMark val="none"/>
        <c:minorTickMark val="none"/>
        <c:tickLblPos val="nextTo"/>
        <c:crossAx val="52587328"/>
        <c:crosses val="autoZero"/>
        <c:auto val="1"/>
        <c:lblAlgn val="ctr"/>
        <c:lblOffset val="100"/>
        <c:tickMarkSkip val="2"/>
        <c:noMultiLvlLbl val="0"/>
      </c:catAx>
      <c:valAx>
        <c:axId val="525873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2672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endParaRPr lang="en-US" sz="15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en-US" sz="15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Composição</a:t>
            </a:r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via </a:t>
            </a:r>
            <a:r>
              <a:rPr lang="en-US" sz="15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Mais</a:t>
            </a: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5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Educação</a:t>
            </a: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- </a:t>
            </a:r>
            <a:r>
              <a:rPr lang="en-US" sz="15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Programas</a:t>
            </a: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5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Municipais</a:t>
            </a: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 </a:t>
            </a:r>
            <a:r>
              <a:rPr lang="en-US" sz="15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Estaduais</a:t>
            </a:r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Plan1!$E$26:$E$27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Plan1!$F$26:$F$27</c:f>
              <c:numCache>
                <c:formatCode>General</c:formatCode>
                <c:ptCount val="2"/>
                <c:pt idx="0">
                  <c:v>19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6C22D-4FAA-4E62-B200-2028021ACFEF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57DA7-BBD1-49D6-88E4-A7A3C8FE8E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139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mec.gov.br/index.php?option=com_content&amp;view=article&amp;id=21094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DA81D-61A0-4A9B-93FC-9EDBEB10043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040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Dados dos</a:t>
            </a:r>
            <a:r>
              <a:rPr lang="pt-BR" baseline="0" dirty="0" smtClean="0"/>
              <a:t> estudantes – 18% das matrículas, em 2014, na educação integral. 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57DA7-BBD1-49D6-88E4-A7A3C8FE8EA7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521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Este</a:t>
            </a:r>
            <a:r>
              <a:rPr lang="pt-BR" baseline="0" dirty="0" smtClean="0"/>
              <a:t> slide mostra dados de evolução do programa. Acesse mais dados neste site: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http://portal.mec.gov.br/index.php?option=com_content&amp;view=article&amp;id=21094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baseline="0" dirty="0" smtClean="0"/>
              <a:t>e na reportagem: http://educacaointegral.org.br/noticias/seminario-internacional-de-educacao-integral-pesquisadores-apresentam-pesquisa-sobre-mais-educacao/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57DA7-BBD1-49D6-88E4-A7A3C8FE8EA7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5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57DA7-BBD1-49D6-88E4-A7A3C8FE8EA7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317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837D-8472-4D64-B615-2601491F7A35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E3E5-0CCB-4BFA-A62D-6B0C30C9E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995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837D-8472-4D64-B615-2601491F7A35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E3E5-0CCB-4BFA-A62D-6B0C30C9E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36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837D-8472-4D64-B615-2601491F7A35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E3E5-0CCB-4BFA-A62D-6B0C30C9E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528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837D-8472-4D64-B615-2601491F7A35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E3E5-0CCB-4BFA-A62D-6B0C30C9E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83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837D-8472-4D64-B615-2601491F7A35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E3E5-0CCB-4BFA-A62D-6B0C30C9E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477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837D-8472-4D64-B615-2601491F7A35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E3E5-0CCB-4BFA-A62D-6B0C30C9E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0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837D-8472-4D64-B615-2601491F7A35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E3E5-0CCB-4BFA-A62D-6B0C30C9E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621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837D-8472-4D64-B615-2601491F7A35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E3E5-0CCB-4BFA-A62D-6B0C30C9E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9330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837D-8472-4D64-B615-2601491F7A35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E3E5-0CCB-4BFA-A62D-6B0C30C9E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31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837D-8472-4D64-B615-2601491F7A35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E3E5-0CCB-4BFA-A62D-6B0C30C9E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529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837D-8472-4D64-B615-2601491F7A35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E3E5-0CCB-4BFA-A62D-6B0C30C9E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58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B837D-8472-4D64-B615-2601491F7A35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1E3E5-0CCB-4BFA-A62D-6B0C30C9E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02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caointegral.org.br/" TargetMode="External"/><Relationship Id="rId2" Type="http://schemas.openxmlformats.org/officeDocument/2006/relationships/hyperlink" Target="mailto:natachacosta@aprendiz.org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11320"/>
            <a:ext cx="9144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3851920" y="1124744"/>
            <a:ext cx="46085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AUDIÊNCIA PÚBLICA</a:t>
            </a:r>
          </a:p>
          <a:p>
            <a:r>
              <a:rPr lang="pt-B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Programa </a:t>
            </a:r>
          </a:p>
          <a:p>
            <a:r>
              <a:rPr lang="pt-B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rPr>
              <a:t>Mais Educação</a:t>
            </a:r>
            <a:endParaRPr lang="en-US" sz="6000" dirty="0">
              <a:solidFill>
                <a:schemeClr val="tx1">
                  <a:lumMod val="65000"/>
                  <a:lumOff val="3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AutoShape 2" descr="Descrição: Descrição: educasul 201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CaixaDeTexto 8"/>
          <p:cNvSpPr txBox="1"/>
          <p:nvPr/>
        </p:nvSpPr>
        <p:spPr>
          <a:xfrm>
            <a:off x="460375" y="5877272"/>
            <a:ext cx="8288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Natacha Costa – Associação Cidade Escola Aprendiz</a:t>
            </a:r>
          </a:p>
          <a:p>
            <a:pPr algn="r"/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Senado Federal | 7 de outubro de 2015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21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765688"/>
              </p:ext>
            </p:extLst>
          </p:nvPr>
        </p:nvGraphicFramePr>
        <p:xfrm>
          <a:off x="323528" y="2060848"/>
          <a:ext cx="8229601" cy="378561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942575"/>
                <a:gridCol w="487289"/>
                <a:gridCol w="642037"/>
                <a:gridCol w="594296"/>
                <a:gridCol w="459304"/>
                <a:gridCol w="475766"/>
                <a:gridCol w="704595"/>
                <a:gridCol w="554786"/>
                <a:gridCol w="839587"/>
                <a:gridCol w="464242"/>
                <a:gridCol w="503753"/>
                <a:gridCol w="561371"/>
              </a:tblGrid>
              <a:tr h="476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Programas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Brasil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Nordeste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AL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BA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CE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MA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PB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PE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PI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RN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SE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(%)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Bolsa Família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83,1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87,0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81,8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88,9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90,9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Segundo Tempo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78,9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79,6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90,9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88,9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71,4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63,6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0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Plano de Desenvolvimento da Escola (</a:t>
                      </a:r>
                      <a:r>
                        <a:rPr lang="pt-BR" sz="1200" dirty="0" err="1">
                          <a:effectLst/>
                        </a:rPr>
                        <a:t>PDE-Escola</a:t>
                      </a:r>
                      <a:r>
                        <a:rPr lang="pt-BR" sz="12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77,0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70,4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81,8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77,8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57,1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54,5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Saúde na Escola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58,2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70,4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63,6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55,6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71,4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72,7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100,0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20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Pacto pela Alfabetização na Idade Certa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56,3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53,7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33,3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72,7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42,9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45,5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Escola Aberta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46,5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44,4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27,3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11,1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42,9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81,8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25,0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33,3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630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Programa Educacional de Resistência às Drogas e à Violência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38,0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31,5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33,3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36,4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55,6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28,6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27,3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33,3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33,3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PETI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22,5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38,9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54,5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22,2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42,9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33,3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27,3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25,0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33,3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66,7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Outro(s)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5,6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33,3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9,1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33,3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Escola que Protege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4,7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7,4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33,3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9,1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18,2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Sentinela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1,9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33,3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539552" y="630932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Programas articulados ao Mais Educação, in.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UFMG-UFG-UFPA-UFPE-UFPR-UNIRIO, </a:t>
            </a:r>
            <a:r>
              <a:rPr lang="pt-BR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Programa mais educação: impactos na educação integral e integrada</a:t>
            </a:r>
            <a:r>
              <a:rPr lang="pt-B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, 2013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62030" y="1596196"/>
            <a:ext cx="70622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Articulação de programas ao PME</a:t>
            </a:r>
          </a:p>
        </p:txBody>
      </p:sp>
      <p:sp>
        <p:nvSpPr>
          <p:cNvPr id="9" name="Retângulo 8"/>
          <p:cNvSpPr/>
          <p:nvPr/>
        </p:nvSpPr>
        <p:spPr>
          <a:xfrm>
            <a:off x="439415" y="5486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Mais Educação</a:t>
            </a:r>
            <a:b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Gestão </a:t>
            </a:r>
            <a:r>
              <a:rPr lang="pt-BR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Intersetorial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43916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3364" y="1772816"/>
            <a:ext cx="88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Mais de 32 mil escolas com adesão ao PME/</a:t>
            </a:r>
            <a:r>
              <a:rPr lang="pt-BR" sz="1500" b="1" dirty="0" err="1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ProEMI</a:t>
            </a:r>
            <a:r>
              <a:rPr lang="pt-BR" sz="1500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têm maioria de estudantes beneficiários do bolsa-família</a:t>
            </a:r>
          </a:p>
          <a:p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23528" y="2771050"/>
            <a:ext cx="828092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14,8 milhões de alunos acompanhados pelo Bolsa Família cumpriram a frequência mínima exigida pelo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programa;</a:t>
            </a:r>
          </a:p>
          <a:p>
            <a:pPr marL="285750" indent="-285750">
              <a:buFont typeface="Wingdings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Estes estudantes apresentam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um rendimento próximo ou até superior em comparação aos demais estudantes da rede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pública;</a:t>
            </a:r>
          </a:p>
          <a:p>
            <a:pPr marL="285750" indent="-285750">
              <a:buFont typeface="Wingdings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Enquanto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 taxa de abandono dos alunos sem Bolsa Família no ensino fundamental é de 3,2%, a dos estudantes beneficiários é de 2,8%. No ensino médio, a diferença é ainda maior, 11,3% contra 7,4% dos alunos pertencentes ao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programa;</a:t>
            </a:r>
          </a:p>
          <a:p>
            <a:pPr marL="285750" indent="-285750">
              <a:buFont typeface="Wingdings" pitchFamily="2" charset="2"/>
              <a:buChar char="§"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Gestores escolares apontam para a importância das refeições e banho garantidos pela escola no programa;</a:t>
            </a:r>
          </a:p>
          <a:p>
            <a:endParaRPr lang="pt-BR" sz="15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283968" y="6309320"/>
            <a:ext cx="4584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MDS, Caderno de Estudos do Mais Educação, 2014</a:t>
            </a:r>
            <a:endParaRPr lang="pt-BR" i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23528" y="7647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Mais Educação</a:t>
            </a:r>
            <a:b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Impacto</a:t>
            </a:r>
            <a:endParaRPr lang="pt-B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70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Descontinuidade</a:t>
            </a:r>
            <a:r>
              <a:rPr lang="pt-B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:</a:t>
            </a:r>
          </a:p>
          <a:p>
            <a:pPr marL="0" indent="0">
              <a:buNone/>
            </a:pPr>
            <a:endParaRPr lang="pt-BR" sz="19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pt-BR" sz="1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Investimento.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sz="1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Formação dos agentes.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sz="1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Fomento ao debate.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sz="1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Construção de referenciais teóricos e metodológicos</a:t>
            </a:r>
            <a:r>
              <a:rPr lang="pt-BR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.</a:t>
            </a:r>
          </a:p>
          <a:p>
            <a:pPr marL="285750" indent="-285750">
              <a:buFont typeface="Wingdings" pitchFamily="2" charset="2"/>
              <a:buChar char="§"/>
            </a:pPr>
            <a:endParaRPr lang="pt-BR" sz="18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pt-BR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O Brasil precisa constituir uma política clara de Educação Integral. O Programa Mais Educação tem lastro para apoiar essa construção. Seu desmonte é um absoluto desperdício de recursos, de conhecimento, de uma extraordinária mobilização e de uma inédita </a:t>
            </a:r>
            <a:r>
              <a:rPr lang="pt-BR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capilarização</a:t>
            </a:r>
            <a:r>
              <a:rPr lang="pt-BR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.</a:t>
            </a:r>
            <a:endParaRPr lang="pt-BR" sz="2300" b="1" dirty="0"/>
          </a:p>
          <a:p>
            <a:pPr marL="0" indent="0" algn="ctr"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395536" y="5486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Mais </a:t>
            </a:r>
            <a:r>
              <a:rPr lang="pt-BR" b="1" dirty="0" smtClean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Educação</a:t>
            </a:r>
          </a:p>
          <a:p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Hoje</a:t>
            </a:r>
            <a:endParaRPr lang="pt-B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2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educacaointegral.org.br/wp-content/uploads/2014/07/parceria_escola-300x1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060848"/>
            <a:ext cx="28575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scola da gent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726" y="2060849"/>
            <a:ext cx="2840761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educacaointegral.org.br/wp-content/uploads/2014/02/unnamed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49080"/>
            <a:ext cx="2769011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educacaointegral.org.br/wp-content/uploads/2013/12/dionisio_hl-308x19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060848"/>
            <a:ext cx="29337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educacaointegral.org.br/wp-content/uploads/2014/10/burareiro_escola-308x19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149080"/>
            <a:ext cx="29337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escola tot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149080"/>
            <a:ext cx="28575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611560" y="7240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13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2261771"/>
            <a:ext cx="84249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Arial Narrow" pitchFamily="34" charset="0"/>
              </a:rPr>
              <a:t>Obrigada </a:t>
            </a:r>
          </a:p>
          <a:p>
            <a:pPr algn="ctr"/>
            <a:endParaRPr lang="pt-B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Associação Cidade Escola Aprendiz</a:t>
            </a:r>
          </a:p>
          <a:p>
            <a:pPr algn="ctr"/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Direção</a:t>
            </a:r>
          </a:p>
          <a:p>
            <a:pPr algn="ctr"/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Natacha Costa</a:t>
            </a:r>
          </a:p>
          <a:p>
            <a:pPr algn="ctr"/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hlinkClick r:id="rId2"/>
              </a:rPr>
              <a:t>natachacosta@aprendiz.org.br</a:t>
            </a: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 </a:t>
            </a:r>
          </a:p>
          <a:p>
            <a:pPr algn="ctr"/>
            <a:endParaRPr lang="pt-BR" sz="2400" dirty="0" smtClean="0">
              <a:latin typeface="Arial Narrow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0" y="5478323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atin typeface="Arial Narrow" pitchFamily="34" charset="0"/>
                <a:hlinkClick r:id="rId3"/>
              </a:rPr>
              <a:t>www.educacaointegral.org.br</a:t>
            </a:r>
            <a:endParaRPr lang="pt-BR" sz="2400" b="1" dirty="0">
              <a:latin typeface="Arial Narrow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6771" y="994003"/>
            <a:ext cx="2661693" cy="73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72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163794" y="26064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DESAFIOS</a:t>
            </a:r>
          </a:p>
          <a:p>
            <a:pPr>
              <a:spcBef>
                <a:spcPct val="0"/>
              </a:spcBef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EDUCAÇÃO NO BRASIL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467543" y="1481703"/>
            <a:ext cx="3816425" cy="252028"/>
          </a:xfrm>
          <a:prstGeom prst="rect">
            <a:avLst/>
          </a:prstGeom>
          <a:solidFill>
            <a:srgbClr val="42A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1500" b="1" dirty="0" smtClean="0">
                <a:latin typeface="+mj-lt"/>
                <a:ea typeface="Tahoma" pitchFamily="34" charset="0"/>
                <a:cs typeface="Tahoma" pitchFamily="34" charset="0"/>
              </a:rPr>
              <a:t>ACESSO E QUALIDADE</a:t>
            </a:r>
            <a:endParaRPr lang="pt-BR" sz="1500" b="1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74563" y="3353882"/>
            <a:ext cx="3816425" cy="252347"/>
          </a:xfrm>
          <a:prstGeom prst="rect">
            <a:avLst/>
          </a:prstGeom>
          <a:solidFill>
            <a:srgbClr val="42AF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1500" b="1" dirty="0" smtClean="0">
                <a:latin typeface="+mj-lt"/>
                <a:ea typeface="Tahoma" pitchFamily="34" charset="0"/>
                <a:cs typeface="Tahoma" pitchFamily="34" charset="0"/>
              </a:rPr>
              <a:t>DESAFIOS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467543" y="1772816"/>
            <a:ext cx="7403832" cy="14920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1500" b="1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Acesso: </a:t>
            </a:r>
            <a:r>
              <a:rPr lang="pt-BR" sz="1500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Educação Infantil e Ensino </a:t>
            </a:r>
            <a:r>
              <a:rPr lang="pt-B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Médio</a:t>
            </a:r>
            <a:endParaRPr lang="pt-BR" sz="1500" dirty="0">
              <a:solidFill>
                <a:schemeClr val="tx1">
                  <a:lumMod val="85000"/>
                  <a:lumOff val="1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1500" b="1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Qualidade: </a:t>
            </a:r>
            <a:r>
              <a:rPr lang="pt-BR" sz="1500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melhores índices nos anos iniciais, queda progressiva nos anos finais do EFII e </a:t>
            </a:r>
            <a:r>
              <a:rPr lang="pt-B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EM</a:t>
            </a:r>
            <a:endParaRPr lang="pt-BR" sz="1500" dirty="0">
              <a:solidFill>
                <a:schemeClr val="tx1">
                  <a:lumMod val="85000"/>
                  <a:lumOff val="1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1500" b="1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Evasão: </a:t>
            </a:r>
            <a:r>
              <a:rPr lang="pt-BR" sz="1500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aumento progressivo no EF II, aprofundamento Ensino Médio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472741" y="3645024"/>
            <a:ext cx="8352930" cy="24923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180000" tIns="180000" rIns="180000" bIns="180000">
            <a:spAutoFit/>
          </a:bodyPr>
          <a:lstStyle/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Recente universalização – Massificação em um contexto de profunda desigualdade.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Modelo escolar instrucional e fragmentado: </a:t>
            </a:r>
            <a:r>
              <a:rPr lang="pt-B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pouco efetivo e pobre em interações.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Jornada escolar insuficiente: </a:t>
            </a:r>
            <a:r>
              <a:rPr lang="pt-B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4,5 horas diárias.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Politica educacional centrada no equipamento escolar/escola refrataria ao contexto em que esta inserida: </a:t>
            </a:r>
            <a:r>
              <a:rPr lang="pt-B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pouco conhecimento do perfil de seu aluno e profundo isolamento.</a:t>
            </a: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Clr>
                <a:schemeClr val="bg1">
                  <a:lumMod val="75000"/>
                </a:schemeClr>
              </a:buClr>
              <a:buFont typeface="Arial" pitchFamily="34" charset="0"/>
              <a:buChar char="•"/>
            </a:pPr>
            <a:r>
              <a:rPr lang="pt-BR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Visão de curto prazo + descontinuidade das políticas.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chemeClr val="bg1">
                  <a:lumMod val="75000"/>
                </a:schemeClr>
              </a:buClr>
            </a:pPr>
            <a:endParaRPr lang="pt-BR" sz="1500" dirty="0" smtClean="0">
              <a:solidFill>
                <a:schemeClr val="tx1">
                  <a:lumMod val="85000"/>
                  <a:lumOff val="15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28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animBg="1"/>
      <p:bldP spid="14" grpId="0" animBg="1"/>
      <p:bldP spid="2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>
            <a:grpSpLocks/>
          </p:cNvGrpSpPr>
          <p:nvPr/>
        </p:nvGrpSpPr>
        <p:grpSpPr bwMode="auto">
          <a:xfrm>
            <a:off x="5397264" y="2025490"/>
            <a:ext cx="3251200" cy="3186112"/>
            <a:chOff x="5353050" y="1916113"/>
            <a:chExt cx="3251200" cy="3186112"/>
          </a:xfrm>
        </p:grpSpPr>
        <p:sp>
          <p:nvSpPr>
            <p:cNvPr id="10" name="Oval 3"/>
            <p:cNvSpPr>
              <a:spLocks noChangeArrowheads="1"/>
            </p:cNvSpPr>
            <p:nvPr/>
          </p:nvSpPr>
          <p:spPr bwMode="auto">
            <a:xfrm>
              <a:off x="6137275" y="1916113"/>
              <a:ext cx="1671638" cy="1673225"/>
            </a:xfrm>
            <a:prstGeom prst="ellipse">
              <a:avLst/>
            </a:prstGeom>
            <a:solidFill>
              <a:srgbClr val="FAC090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44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pt-BR"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6932613" y="2501900"/>
              <a:ext cx="1671637" cy="1673225"/>
            </a:xfrm>
            <a:prstGeom prst="ellipse">
              <a:avLst/>
            </a:prstGeom>
            <a:solidFill>
              <a:srgbClr val="93CDDD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44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pt-BR"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5713413" y="3411538"/>
              <a:ext cx="1671637" cy="1673225"/>
            </a:xfrm>
            <a:prstGeom prst="ellipse">
              <a:avLst/>
            </a:prstGeom>
            <a:solidFill>
              <a:schemeClr val="accent3">
                <a:lumMod val="60000"/>
                <a:lumOff val="40000"/>
                <a:alpha val="50000"/>
              </a:schemeClr>
            </a:solidFill>
            <a:ln w="28440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en-US" altLang="pt-BR" sz="18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</a:endParaRPr>
            </a:p>
          </p:txBody>
        </p:sp>
        <p:sp>
          <p:nvSpPr>
            <p:cNvPr id="13" name="Oval 9"/>
            <p:cNvSpPr>
              <a:spLocks noChangeArrowheads="1"/>
            </p:cNvSpPr>
            <p:nvPr/>
          </p:nvSpPr>
          <p:spPr bwMode="auto">
            <a:xfrm>
              <a:off x="5353050" y="2476500"/>
              <a:ext cx="1671638" cy="1673225"/>
            </a:xfrm>
            <a:prstGeom prst="ellipse">
              <a:avLst/>
            </a:prstGeom>
            <a:solidFill>
              <a:schemeClr val="bg1">
                <a:lumMod val="75000"/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44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pt-BR"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5713413" y="4095750"/>
              <a:ext cx="1671637" cy="341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ts val="750"/>
                </a:spcBef>
                <a:defRPr/>
              </a:pPr>
              <a:r>
                <a:rPr lang="pt-BR" altLang="pt-BR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ea typeface="Microsoft YaHei" pitchFamily="34" charset="-122"/>
                </a:rPr>
                <a:t>físico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6973888" y="3159125"/>
              <a:ext cx="1630362" cy="341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ts val="750"/>
                </a:spcBef>
                <a:defRPr/>
              </a:pPr>
              <a:r>
                <a:rPr lang="pt-BR" altLang="pt-BR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ea typeface="Microsoft YaHei" pitchFamily="34" charset="-122"/>
                </a:rPr>
                <a:t>intelectual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5353050" y="3159125"/>
              <a:ext cx="1657350" cy="341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ts val="750"/>
                </a:spcBef>
                <a:defRPr/>
              </a:pPr>
              <a:r>
                <a:rPr lang="pt-BR" altLang="pt-BR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ea typeface="Microsoft YaHei" pitchFamily="34" charset="-122"/>
                </a:rPr>
                <a:t>afetivo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6137275" y="2492375"/>
              <a:ext cx="1671638" cy="33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ts val="750"/>
                </a:spcBef>
                <a:defRPr/>
              </a:pPr>
              <a:r>
                <a:rPr lang="pt-BR" altLang="pt-BR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ea typeface="Microsoft YaHei" pitchFamily="34" charset="-122"/>
                </a:rPr>
                <a:t>social</a:t>
              </a:r>
            </a:p>
          </p:txBody>
        </p:sp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6610350" y="3429000"/>
              <a:ext cx="1671638" cy="1673225"/>
            </a:xfrm>
            <a:prstGeom prst="ellipse">
              <a:avLst/>
            </a:prstGeom>
            <a:solidFill>
              <a:srgbClr val="FFC000">
                <a:alpha val="27058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44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pt-BR" sz="18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6542088" y="4095750"/>
              <a:ext cx="1908175" cy="341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spcBef>
                  <a:spcPts val="750"/>
                </a:spcBef>
                <a:defRPr/>
              </a:pPr>
              <a:r>
                <a:rPr lang="pt-BR" altLang="pt-BR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ea typeface="Microsoft YaHei" pitchFamily="34" charset="-122"/>
                </a:rPr>
                <a:t>simbólico</a:t>
              </a:r>
            </a:p>
          </p:txBody>
        </p:sp>
      </p:grpSp>
      <p:sp>
        <p:nvSpPr>
          <p:cNvPr id="20" name="Retângulo 19"/>
          <p:cNvSpPr/>
          <p:nvPr/>
        </p:nvSpPr>
        <p:spPr>
          <a:xfrm>
            <a:off x="361448" y="2115011"/>
            <a:ext cx="4705515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pt-B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Desenvolvimento </a:t>
            </a:r>
            <a:r>
              <a:rPr lang="pt-B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integral </a:t>
            </a:r>
            <a:r>
              <a:rPr lang="pt-B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e múltiplas aprendizagens.</a:t>
            </a:r>
          </a:p>
          <a:p>
            <a:pPr marL="571500" indent="-571500">
              <a:buFont typeface="Arial" pitchFamily="34" charset="0"/>
              <a:buChar char="•"/>
            </a:pPr>
            <a:endParaRPr lang="pt-BR" sz="21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pt-B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Jornada escolar – tempo.</a:t>
            </a:r>
            <a:endParaRPr lang="pt-BR" sz="21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571500" indent="-571500">
              <a:buFont typeface="Arial" pitchFamily="34" charset="0"/>
              <a:buChar char="•"/>
            </a:pPr>
            <a:endParaRPr lang="pt-BR" sz="21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pt-B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Contexto: </a:t>
            </a:r>
            <a:r>
              <a:rPr lang="pt-BR" sz="21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territorialização</a:t>
            </a:r>
            <a:r>
              <a:rPr lang="pt-BR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da ação pedagógica  - necessidades e interesses dos estudantes.</a:t>
            </a:r>
          </a:p>
          <a:p>
            <a:pPr marL="571500" indent="-571500">
              <a:buFont typeface="Arial" pitchFamily="34" charset="0"/>
              <a:buChar char="•"/>
            </a:pPr>
            <a:endParaRPr lang="pt-BR" sz="25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571500" indent="-571500">
              <a:buFont typeface="Arial" pitchFamily="34" charset="0"/>
              <a:buChar char="•"/>
            </a:pPr>
            <a:endParaRPr lang="pt-BR" sz="25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455955" y="77888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pt-BR" b="1" dirty="0" smtClean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AGENDA DA QUALIDADE:</a:t>
            </a:r>
            <a:endParaRPr lang="pt-BR" b="1" dirty="0">
              <a:solidFill>
                <a:srgbClr val="42AFA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EDUCAÇÃO INTEGRAL</a:t>
            </a:r>
          </a:p>
        </p:txBody>
      </p:sp>
    </p:spTree>
    <p:extLst>
      <p:ext uri="{BB962C8B-B14F-4D97-AF65-F5344CB8AC3E}">
        <p14:creationId xmlns:p14="http://schemas.microsoft.com/office/powerpoint/2010/main" val="360020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1844824"/>
            <a:ext cx="8064896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Meta 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6: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</a:rPr>
              <a:t>oferecer educação em tempo integral em, no mínimo, 50% (cinquenta por cento) das escolas públicas, de forma a atender, pelo menos, 25% (vinte e cinco por cento) dos (as) alunos (as) da educação básica.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itchFamily="34" charset="0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539552" y="3068960"/>
            <a:ext cx="3096344" cy="3586963"/>
            <a:chOff x="539552" y="3068960"/>
            <a:chExt cx="3096344" cy="3586963"/>
          </a:xfrm>
        </p:grpSpPr>
        <p:sp>
          <p:nvSpPr>
            <p:cNvPr id="7" name="Retângulo 6"/>
            <p:cNvSpPr/>
            <p:nvPr/>
          </p:nvSpPr>
          <p:spPr>
            <a:xfrm>
              <a:off x="539552" y="3068960"/>
              <a:ext cx="3096344" cy="35869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Imagem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552" y="3068960"/>
              <a:ext cx="3096344" cy="3586963"/>
            </a:xfrm>
            <a:prstGeom prst="rect">
              <a:avLst/>
            </a:prstGeom>
          </p:spPr>
        </p:pic>
      </p:grpSp>
      <p:sp>
        <p:nvSpPr>
          <p:cNvPr id="8" name="Retângulo 7"/>
          <p:cNvSpPr/>
          <p:nvPr/>
        </p:nvSpPr>
        <p:spPr>
          <a:xfrm>
            <a:off x="1763688" y="4293096"/>
            <a:ext cx="1728192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Arial Narrow" pitchFamily="34" charset="0"/>
              </a:rPr>
              <a:t>62 mil escolas ou 42% das escolas</a:t>
            </a:r>
            <a:endParaRPr lang="en-US" sz="16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029321" y="3569779"/>
            <a:ext cx="4572000" cy="21698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r>
              <a:rPr lang="pt-BR" sz="1500" dirty="0" smtClean="0">
                <a:latin typeface="Arial Narrow" pitchFamily="34" charset="0"/>
              </a:rPr>
              <a:t>“A </a:t>
            </a:r>
            <a:r>
              <a:rPr lang="pt-BR" sz="1500" dirty="0">
                <a:latin typeface="Arial Narrow" pitchFamily="34" charset="0"/>
              </a:rPr>
              <a:t>apuração do indicador é possível a partir de 2011, graças ao aperfeiçoamento da metodologia de coleta de informações sobre o contra turno escolar no Censo Escolar </a:t>
            </a:r>
            <a:r>
              <a:rPr lang="pt-BR" sz="1500" b="1" dirty="0">
                <a:latin typeface="Arial Narrow" pitchFamily="34" charset="0"/>
              </a:rPr>
              <a:t>com o advento do programa Mais Educação</a:t>
            </a:r>
            <a:r>
              <a:rPr lang="pt-BR" sz="1500" dirty="0">
                <a:latin typeface="Arial Narrow" pitchFamily="34" charset="0"/>
              </a:rPr>
              <a:t>. Observa-se que há um aumento na porcentagem de escolas da Educação Básica que oferecem Educação integral, passando de 26,1% em 2011 para 42% em 2014</a:t>
            </a:r>
            <a:r>
              <a:rPr lang="pt-BR" sz="1500" dirty="0" smtClean="0">
                <a:latin typeface="Arial Narrow" pitchFamily="34" charset="0"/>
              </a:rPr>
              <a:t>.”</a:t>
            </a:r>
          </a:p>
          <a:p>
            <a:endParaRPr lang="pt-BR" sz="1500" dirty="0" smtClean="0">
              <a:latin typeface="Arial Narrow" pitchFamily="34" charset="0"/>
            </a:endParaRPr>
          </a:p>
          <a:p>
            <a:r>
              <a:rPr lang="pt-BR" sz="1500" dirty="0" smtClean="0">
                <a:latin typeface="Arial Narrow" pitchFamily="34" charset="0"/>
              </a:rPr>
              <a:t>Observatório do PNE, Todos Pela Educação</a:t>
            </a:r>
            <a:endParaRPr lang="en-US" sz="1500" dirty="0">
              <a:latin typeface="Arial Narrow" pitchFamily="34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467544" y="6586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PNE</a:t>
            </a:r>
            <a:b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Educação Integral</a:t>
            </a:r>
            <a:endParaRPr lang="pt-BR" b="1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5168280" y="6067318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Fontes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: 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Datafolha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Myriad Pro" pitchFamily="34" charset="0"/>
              </a:rPr>
              <a:t> e FIS, 2013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Myriad Pro" pitchFamily="34" charset="0"/>
            </a:endParaRPr>
          </a:p>
        </p:txBody>
      </p:sp>
      <p:pic>
        <p:nvPicPr>
          <p:cNvPr id="10" name="Picture 2" descr="http://educacaointegral.org.br/wp-content/uploads/2014/07/professora_educadora_arvore_hl-786x376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349048" y="2221539"/>
            <a:ext cx="2351018" cy="188753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51520" y="1999120"/>
            <a:ext cx="6048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200" dirty="0" smtClean="0">
              <a:solidFill>
                <a:schemeClr val="tx1">
                  <a:lumMod val="65000"/>
                  <a:lumOff val="35000"/>
                </a:schemeClr>
              </a:solidFill>
              <a:latin typeface="Myriad Pro" pitchFamily="34" charset="0"/>
            </a:endParaRPr>
          </a:p>
          <a:p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  <a:latin typeface="Myriad Pro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7079" y="2388763"/>
            <a:ext cx="5956448" cy="14003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altLang="pt-BR" sz="1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63% dos </a:t>
            </a:r>
            <a:r>
              <a:rPr lang="pt-BR" altLang="pt-BR" sz="1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brasileiros </a:t>
            </a:r>
            <a:r>
              <a:rPr lang="pt-BR" altLang="pt-B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declararam já ter ouvido falar em Educação Integral.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altLang="pt-BR" sz="1700" dirty="0">
              <a:solidFill>
                <a:schemeClr val="tx1">
                  <a:lumMod val="65000"/>
                  <a:lumOff val="35000"/>
                </a:schemeClr>
              </a:solidFill>
              <a:latin typeface="Myriad Pro" pitchFamily="34" charset="0"/>
              <a:cs typeface="Arial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altLang="pt-BR" sz="17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90% dos brasileiros </a:t>
            </a:r>
            <a:r>
              <a:rPr lang="pt-BR" altLang="pt-B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entendem que a educação integral é necessária para o futuro das novas gerações </a:t>
            </a:r>
          </a:p>
        </p:txBody>
      </p:sp>
      <p:sp>
        <p:nvSpPr>
          <p:cNvPr id="8" name="Retângulo 7"/>
          <p:cNvSpPr/>
          <p:nvPr/>
        </p:nvSpPr>
        <p:spPr>
          <a:xfrm>
            <a:off x="395536" y="6206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PANORAMA NACIONAL</a:t>
            </a:r>
          </a:p>
          <a:p>
            <a:pPr>
              <a:spcBef>
                <a:spcPct val="0"/>
              </a:spcBef>
            </a:pPr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Percepção</a:t>
            </a:r>
            <a:endParaRPr lang="pt-BR" b="1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26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data:image/jpeg;base64,/9j/4AAQSkZJRgABAQAAAQABAAD/2wCEAAkGBxQHEhMSBxQVFhQXGBcXGBgXGCAfHBgeGx0WGxYbHhcZHigjGh8oHhUfITElJSkrLjIuGSEzODMuOSguLisBCgoKDg0OGxAQGzQmICQvLC80MTQsLCwsLDQsLC8sLzQ3NzQ3NCw0NDUsLC80NCwsNCwsLDQsLDQsNDQvLCwsLP/AABEIAOEA4QMBEQACEQEDEQH/xAAbAAEAAwEBAQEAAAAAAAAAAAAABAUGAwIBB//EAEQQAAEDAgQDBgEIBwYHAQAAAAEAAgMEEQUSITEGQVETIjJhcYGhBxQjQlKRscEVM2JyktHwJEOCorLxFjRTc8PS4Rf/xAAZAQEAAwEBAAAAAAAAAAAAAAAAAgMEAQX/xAA3EQACAQIFAQUHBAAGAwAAAAAAAQIDEQQSITFRQRNhcYHwFCIykaHB4TOx0fEFIzRCUpJiosL/2gAMAwEAAhEDEQA/AP3FAEAQBAEAQBAEAQBAEAQBAEAQBAEAQBAEAQBAEAQBAEAQBAEAQBAEAQBAEAQBAEAQBAEAQBAEAQBAEAQBAEAQBAEAQBAEAQBAEAQBAEAQBAEAQBAEAQBAEAQBAEAQBAEAQBAEAQBAEAQBAEAQBAEAQBAEAQBAEAQBAEAQBAEAQBAEAQBAEAQBAEAQBAEAQBAEAQBAEAQBAEAQBAEAQBAEAQBAEAQBAEAQBAEAQBAEAQBAEAQBAEAQBAEAQBARsQqTSML2ML7W0G9uZVNeq6UMyjfwON2RU0mOyS5nujzRX+pq5o5Zm31+C86j/iNSV5uF4X6brxRBTZcQVDaxmakcCDsRyPmPyK9GFWNanmpS368euCyLW5XwyywvLZTdx1ynwvH7DuR8ivHpVcVSrOE5Xk9bPaS/8X0fMXp+5vlGlKF4rTnqvH+SzhmEwuz0IO4PQjkV7NKtGrG8fynwzFODi7M6K0iEAQBAc5phAM0h0/HyA5lV1asKUc03oShBzdkVdRUSyuAi0doQwch1kPL0C8TEYjFVKijDSW6iui5m/wD5X1NtOnSjFt6rn+P5LLtPm7L1ThoO846Be1FunTTqy1S1exhm43bWiKerxx5aX0DBkH15NA7yaLgn+tF51b/EJuLnSj7q6vRPw6sqc30LDC8Q/SIc5rHNaDYE/W6291swuJ7dOSi0v3JRlcnLUSCAIAgCAIAgCAIAgCAE23QFNinE9Ph0QlLxI0uyjsiHEnc63tp5lXQoTlK23iU1MRCEc2/gdcH4ggxgf2J4zc2O0cP8J39RcKNSlOG6O060KnwstFWWhAVNfhJzdrhpySj+F/UEf1+a8+vgnm7Wg8svo/H1/Kg49URqR4q3E0/0NS3xtPhf6t5jzGovz0vRRkqsm4e5VW66PxXXx3Xha/Fr4k9r24iDHUAskbqRzb0c08x5rROMMXB0qitJa96fRp/fyfBdSquErr5HyFzg4h/61o15CVvI+v4HyKopSqKbjL9SK8FUjz4/s+5mmSjluvhf/q/XzJ0UglALP66j1Xp06kakc0TNKLi7M9qZEIDzJIIgS82AUJzjCLlLZHYxcnZFdNI4uBteR3gadmDm53n/ALDmvJrVKjnF2vUl8MekF1k+/n/qureuEY2av7q3fPcvXez297MJZ37ue48tXSO8h/VlphGngqeuspf9pP15IzVqzm+7oiurSI7S413nf3cDdgfP7R6nb10WetaKVTFavpBbfl9+3HQofMjrS4W+vcJcX/wxcmjzH5ff0U6WEnXl2mJ8o9F6/vhFG+rLsDLo1eqlYsPqArcXxyDBxeukAPJo1cfRo199lZClKfworqVYU/iZwwnianxON8rHdm1hAf2tm5b7Em5Fj68lKdCcGlvcjTxEJxctrclw1weAWG4OoI5qkuPqAIAgCAIAgCA51EIqGuZL4XAtPoRY6+66nZ3ONXVmfmWO8Fy4Se0oB20QIOUjvADk5otmHm2x12G69GniYz0lozzKuFlDWOqOtBQ0fElvmBNLUjUNBu0kc23I+BBGunNclKpS+LVHYQpVvh92RZsxWu4Z0xthnhH963Ugebv/AHA/eVfZ0qvwOz49fYt7StR+NXXPr7/M1WEYxDjDc1A8O6t2c31adR67LLOnKDtJGqnVjUV4snqBYQMUw0VlnRHLK3wvH4HqP69cmKwirWlF2ktmRlG5Fp5vn/0dX9HUR6gj8R1aeYVFOp27yVPdqR9XXKfVHE76Pckh3zzuy9yZmot8HN6tO3wKlOHbrK/dqR1T+65T2a8nqXUauV2e3VHqGe13OFuUjfsnk708+noVylXs3Nq1tJrh9JeFuvGulmXSh/tWvD57vXXxJy9EzBAQKifMQ61wDZjftu6+g6+p6LzK9dNqdrpO0V/ylz4LnbeXSLNUIWVtuXwv5f45PL3jDhml78zzYAbuPJo6NHVSivZo55+9Ul9XwuEvyymtVvZLZbIiTSfo76Sq+kqX6NaOX7LRyb57lQlL2f8AzKnvVZbLjuXdy+pnemr3O+G4YWu7bETmlP3M8h/X8zZhsI1Ltq2s38l4evu32MerLVegTIeKYpFhTM9e8NHLqfINGpPopwhKbtFEJ1IwV5MyMuP1nEhLOHIzHFsZXaH+LUN9G5j6LUqVOlrUd3wY3Wq1dKasufX5K2uw2k4du7GHmqqTr2d7Nv1edT/EdfsqyM6lXSCsiuVOnS1m80uCLg3C82PuMj2iCFzs2gsDvbJH0AJAJ010upVK8aatuyFPDyqu+y9bH6fQ0woo2RRXysa1gvvZoAF/PRebKWZtvqepGKjFRXQ7rhIIAgCAIAgCAIAgM3xDwhFi15IPopt87Ro4/tN6+YsfXZaKWIlDR6ozVsNGeq0ZU0XEVRw84QcUtLmbNmGt/f64/wA3UG6tlRhUWan8vX9FMa86Ty1fn6/ssKvhiDErVOASdjIdWviPcPW7Rt0Nrc7gquNeUfdmrrvLJYeE/fpuz7jxS8SS4S4Q8Vsy30bOwXY71sNPb3AC66MZrNSfkI15QeWqvPoauOQSgOiILSLgg3BHUEbrK1bc1J31RExLDxWgFpyyN1Y8bg/mPJZcThlWSadpLZ8fjuOSjciRSmt7lR9HUx6g8j5j7TTzH8gs8Jus8k/dqx+veuU+q+6TOb6dSQx5qe9GMsrO69h5/sk8wdwf/oUpKVT/ADIK1SOjXPc+57p9Pmi+lUVsstv2fPrc7UUwPdG3K+4tu0+Y/C26nhayayrbpfdcxfevqrb6snVg1r68fM+Vswb3dfO2+uzR+0f5lMXWSWT52312S730tsrvTQUYN6+vHwRyc4UY7SpHeNmtY3lfwsaOZ6n8gq4R7FdtVXvbJLoukV38v7IjVqq2WO37siySmiOecZ6mTRrB9UdB0A5nn+EZTdF55LNVlsuO7w5fX9s17eJJw3DjATLWHNM7c8m+TegV+Gwrg3UqO83147kSjG2rLAm262EjKYnxW6oeYOGGdtLzf9RnnfY+twPM7LVDDpLNUdl9TJPEtvLSV39DnR8JtYTU8VS9q8C7sxtG0ed7XHlo3XZdliH8NJW/c5HDL46ru/p6+hEr+J5cVd824RYbDQyWtYfsg6MHmdeg2Uo0IwWeqyE8RKbyUV5lhw/wVHQntMUPbS3vrq0HrY6uN+bvuChVxLlpHRFlLCxjrLVmrWU1hAEAQBAEAQBAEAQBAEBxq6VlY0sqmhzTuHC4XYycXdHJRUlZmPqOH6jhxxm4YcXxnV0Dtb+n2vg7Tc7LWq0Kqy1N+TE6M6TzUtuPX9lrhGP0/EjTDUtAk2fDJ5b2v4rW9RbUBVTpTpPMtuS6nWhVWV78EKTCJ+GiZOHiZIb3dTuOo6ljt7/H95T7SFXSpo+St0p0daeq4/gvMExuLGm5qQ2cNHsdo5h6EfnsqalKUHqX0qsaiujviFCKwCxLXt1Y8btP5jqFjxGGVZLW0ls+q9dV1LGrkBkznuAkAbUsG31Zm87Hpz8j7rJGpOU7SVqq+U1684vuveN/mS3M+djtKM2dzB6jk4ciNvhqFOrRdVdtQdpd+zt0feufJ3WhppVlbLLb6r1wfY4xSAy1pFxrfkL9OpO33AdEpUexXbV3eX0V+OW9r77JWWgq1k1aOi9evyQpKhzXhzm5p3A9nH/02ndzuhPM+w5lVyqyU02r1H8Mf+K5f3fkureW/wAybh9B82u+c55XeJ35DoFqw+G7Nucneb3f2XcSUbHvFMSjwqMyVzg1o+8noBzK2QhKbtE5OpGCvIzHYVPF+tTmp6M7M/vJRyJ6D4eTt1pvCjtrL6Iy2qV99I/Vk+uxOl4PjEcLQHbiNnid5uJ/F3TS+yhGFSs7sslUp0I2XyKiLB6rixwkx0mGC92xN0J6aHY+btd7AXVrqU6KtDV8lKpVK7vU0XBscPoI8NYI6FgY0chz8ydyfMrJKbk7s2whGCtFElRJBAEAQBAEAQBAEAQBAEAQBAEBSY/wzFjPeN45h4ZWbgja/wBr8ehCupV5Q03XBRVw8amuz5Kinx2o4dcIuJ2l0Z0ZUNF/TMBuf82mzt1a6UKqvT34KVWnSeWrtyWOJYKzFctVgkgjntdsrNWv8ngaOGlv52sq4VHD3Jq64LZ0lP34Oz5OmCY8ah5p8Wb2VS0eH6sg+0w8xpt69DblSlZZo6o7SrXeSekv38C1raNtaLS3BGrXDQtPUHksdehGtG0vJ9V4FzVypNS/DH3rueheB3ZLbEj6sgHsRpyFvP7WeHn/AJvXr0l48S+j24tC7W4+dOxR96MXA8JPhZ+0ftP6N5X112dvPEzvSW2zey73zLhdOuovmehaUNE2jBy3Lnaued3HzP5LfQw8aSdtW92936+hNKxDx3HW4VlYxpknf+rib4neZ+y3z8j0WynSc9dlyVVayhpu3siuosDL3fO+KXtfIBcNJ+ihG+l9CR1PxtdWSq6ZKW31ZXGjrnq7/REWt4lmxl5g4Ubfk6dws1vpf8TrvYHdSjRjBZqvyIyryqPLSXmWGAcKR4Ye1qyZpybmR+tj+yDz8zc+myrq4hz0WiLKWGjB5nq+TQqg0BAEAQBAEAQBAEAQBAEAQBAEAQBAEBznhbUNLKhoc0ixBFwfUFdTad0caTVmZKo4fnwBxl4Wddh1fTvNwf3SefvfzOy1KtGostT5mR0Z0nmpfI6xV1Nxg3sqoOiqGG4adJI3Dmx2l7Ebb6agaLjjOi7rVfRnVOnXWV6P6om4XiklHIKXHrdof1Uo0bMB/pf1b93K8JwUlnht1XBOnUlF5Km/R8/kvZGCQESAEHcEXB9lnlFSVmro0CNgiAEYAA2AFgPZIxUVZKyBTY1jLoninwhokqXC9j4Yh9uQ8h5bn3F76dNNZpaL9yipVaeSGsv28SsdNT8Igvrnmark8R3e8nYAfUZ/LnYBWWnW0irRXyKrwoayd5P5nKPB6niciTiEmKC92wN0J6ZunvrvYNXXUhS0p6vk4qVStrU0XHr14Gso6RlCwR0jQxo2AH9XPmsspOTuzXGKirI7rhIIAgCAIAgCAIAgCAIAgCAIAgCAIAgCAIAgKXH+Gosa7z7slHhlb4hba/2h8ehCupVpQ8OCirQjU168mcq66TD2/NuMmGSFxsyoZuCPCbjXMP4tD4t1ojGMvfpOz4M8pyislZXXPr+y+wPFCwshrXiQO/UTjaYD6rrbSADUc7E8jaipD/clblcfgvpVGvdk78Pn8nrG8Ycxxp8LLe1tmkkd4Kdv23k6X6N9zpup01bNLb9xVqu+SG/PReuDPUNa+TNT8HtLnE3mq5ObubrkanXTfyB3V8ope9V8kZ4zb9yj5yZoMB4Xjwo9pOTLOdXSv1N+eUG9vXU+aoqV5T0Wi4NNLDxhq9XyXyoLwgCAIAgCAIAgCAIAgCAIAgCAIAgCAIAgCAIAgCA51EDalpZUNDmkWIIuD7FdTad0caTVmYfF+EJqDMeHHEsdq6Fx2I8LmucdwQCDcOFtzstkMRGX6m/JhqYaUb9ntwMH4RmrGgY+4tjzF5iae9I4m5fI8E3PuT0ypUxEYv3N+ePAU8NKS/zNuOfE29LTMo2hlK0NaNgBYLG5Nu7N0YqKsjquHQgCAIAgCAIAgPhNt0B8zjTUa7efp1QHpAEAQBAU3FWNnAYWysYH3eGWLrbhxvex+yrqNLtJWuU16vZRva5D4T4q/wCIHSMkjEZaGuFnXuCSDyFrafepV6HZpO9yGHxHatpqxTv+UQ9oWxQNLc5aHdpuL2Btl6aq72PS9/oU+2vNZL6mzxWuGGwyTS7MaTbqeQ9zYe6xwjmkoo2TmoRcn0Mvw/xz+lZ2QzxBme4Dg++oFwLZRvb8Fpq4XJHMmZaWLzzUWrF1xRjJwKESsYH94NsTbcHW9j0VNGn2krXL69Xs45rHDD+JWzUZrKxuRozXa032dlABIGpNvvUpUWqmREYV06XaSKP/AI4qJGOmgpPoQbF2Y/iG/krvZYXyuWpR7XNrMo6Gm4bxxmPxdpAC0g5XNJvlNgd+Ysd1nq0nTlZmqjWVWN0SMarv0bBJM1ubI3Na9r+/JRpxzSUSVSeSLlwY+Dj2apuaajL7b5XONvuYtbwkVvIxrGTe0PXyLnBuIpa9lQ+rpnRdkzMM2bv6PJHeaPsjruqalGMWkpXuXUq8pJtxtYoo/lEklv2dLe2ps8m3rZmiueDiv9xQsbJ7R+v4L3hji6PHXGNzTHIBcNvcOHOzrDXyt9+qprYd09d0X0MSqjtazOEHF7pa35p2Qt2jmZ8+vdBN8uXy6qTw6VPPcisS3V7OxI4u4lPDxiyRh/aZ93WtlyeRv4/go0KHaX12JYiu6VtL3uSZ+ImUdJHVVgtnYxwYNSXObmygm1+evQKKot1HBdCTrqNNTl1Mx/8AoUpBeyl+jBsTmNvQvy2BWj2SO2bUze2y3y6GvwDGo8ci7SmuLGzmndp6ee9wf9llq03TdmbKVVVI3RQ8R8bfoid0MEQflDcxL7akXtbKeRH3q+lhs8czZnrYvJPKlc0eDYgMVgjmj0ztuRe9js4X52II9lnqQyScTTTnnipGcx3jltDKYcOj7V4OUm9hm5tAAJcb6clop4Vyjmk7Gari1GWWKueMH46+cSiHFYjE4kNBudCdg5rgC2/XXf3SphbRzRdzlPF3llkrF1xg6NlHMa25ZYd0OylxzDK3NY2BNgfIlVUL9orF+It2bzGQ4KrKeoq2COAxkNf2Y7Vz2tcR3srXDQlt+fJasRGap738jHhpQdRaW3trc3ONYtHgsRlq72vYAbuJ2A+74LFTpucrI3VKkacczMcflCldd8dL9GDYnMbe7g2wK1+yR2zamP22W6joanhzH48fYXQAtc2wew7tvsb8wbGx8lmq0nTdmaqNaNVXRbqouMh8p3/Ks/7zf9Mi1YP4/Ix439NeJk2VBwCSKWH++pB97mZR/njaT6rVbtE4vo/uZFLsmpLrH7fyiDPR/NYqNxGshe/2zta34Nv7qaleUu4g45Yw7/5Nj8p+I9nHHTxnV5zu/db4R7u1/wACyYOF25GzGzslHkyOJzQ04pH4Q+8kbG5+64We12e/eAvcuO3JoWuCk8yktGY5uKyuD1X7my47qxX4fFLDs98bh5Xa7T22WPDRcarT7zbipKVFSXWxxwGGGpwns8TkEbHOeMxIFnB5c3ffVu3NSqOSr3ir/wBHKSi8PaTsvyUrMKrMMidLg8zZafvEmN12kC4cTE8WO2tr7K7tKc5WmrMoVOrCOaDuu7+DVcBY4cWZI2ZjGvjy3LG2Dg7NY2HPulZcTSyNNdTXha3aJp7osuMP+SqP3D+SrofqIsxH6UvAwPCEFbMyT9ASMY3MM2a2ptp4mO5LdXdJNZ0efh41Wn2bt68DZ0cNXDTVP6ee17sj8uW2gyG/ha3msknTc45EbYKooS7R3M78lf6yo/dj/Fyvxuy8zPgd5eRBw6zcY/sm3bybej8/5qcv9PrwiuFvadOWeqXuYz39Pp3/ABDrfj8Uf+n8jq/1PmWHyrHWl9Jv/F/JQwW0vL7k8dvHz+xA4wDhR4bvl7HX1yRW+F/ip0LdpPx/khiL9lT8PsjZ4IYmYdF2+XsuwBk6eH6S/ve6x1M3au29zbSy9ir7W/s+4ViNHFDJJhHZhjG5nhjcpFgSLtsDfQ2uk4VHJKW4pzpKLcNkfnGHVEVW6rkxh4a+Rjsndce+45ge6DaxaBryK9CaksqgtjzYSjJyc3qzT/JfiOZstO86j6RvobB49jY/4lmxkNVI1YKejh5lR8nI/tp+dePs5LX3z3bm97ZvirsV+noU4P8AV13sza4vVUME7Ri4i7bKC0vZewubd4ghut97LHCNVx93Y3VJUVNZ7XM78qOI/qqeP/uO+LWD/UfYK/Bw3l5GbHT2gvEzuJVUNDNTy4I/P2bI83dc272aOvmA8Q/NaIRlKLU1vczzlGMoyg9rfQ0HymT/ADmOkfAbxuD3A8jcRlvwJ+Kowis5J7l+Nd1Frb+jT8PCP5hDmy9n2Iz9PD9Lf3zX91mq37V83NVG3Yri39mM+S3N85ktfL2Jv65mZfz+K2Yy2ReJiwN878D9OXmnqFNxVghx6FsUbwyzw+5F9g4WtcfaV1Gr2cr2Ka9LtI2uVWL8GnEIaaNsoa6FmQuy3DhZvK+mrfirIYnLKTtuU1MLmjFX2PeM8HmvFMIJAwQMDNW3zWy67i3h+K5TxGXNdbnamGzZbPY84twg7Fqvt6qUGO7Po8p8LbXbmvzN/wCIrsMQoQypaiphnOpmb04O+McF09XEW0DGRPuCHgE7HUWvzCjTxM4u8tUSqYWEo2irMju4RkfRCkfM05ZM7XZDoNbttm6uJvfmpe0LtM9uhD2aXZdnfrwTaLhdrKI0da7MLuOZosQS7M0gG+oUJV32mdFkcOuy7OTKRnA9TA10VNV2id4m2cAb790OtqN9dVd7VBu7jqULCTSyqWhpOGsAZgEZbES5ziC95Fr22AHIDXTXcrPVquo7s00aKpKyJeNUJxKCSFpyl7S29r29lGnLLJSJ1IZ4uPJjYeAJoL9hV5b75WuF/uetbxcXvExLBzW0vXzLjBeGpcPbO2qqDJ2keQXzd3xa6uPX4KqpWjJq0bWL6VCUL3le5SxfJ7LDfsarLffK1wv62fqrXi4veJQsFJbS9fMveGOEY8CcZHuMklrA2sGg72bc6+d/u1vTWxDqK2yL6GGVN3vdnDibgxuLydtSydnIbZri4dbQHQgtOg+4KVHEuCytXRGthVOWZOzK6n4AfNIHYvUGQC1wLlzgOWdx0H9aKbxaStBWK1gm3ecrmrxnBo8Xh7GoFgLFpbuwjQEe2noVmp1HCWZGupSjUjlZjz8n8wHZsqh2d72s63rkzWutXtcd8upj9intm0LmThIRUZpcPkyl7g6R7hcutY2sCLDQC3S+9yVUsRepnki54a1PJFn3B+C4KOMNr2NlfckvII9Ba/RcqYmcneOh2nhYRjaSuzhhvBzsMq/nFHKAzM76PKfC6/dvflfTTkFKeJU4ZWtSEMK4VM6enBE4s4RzPNRhDiJHG5YC0XPNwc5zcvU77qdHEaZZ7Ea+G1zw3IfBfDrMVIqq2V0ha+xY4fXbYjM8k5hqDp/MKWIrOHuJWIYagp+/J3Ler4NOIVZqK+VrmF1zHlPhAs1t83kL6deqqjictPLFF0sLmqZ5PTg641wTBWRhuHNbC8OBzAE3GtwRfzv7LlPEyi/e1O1MLCStHQ7w8LiWjbSYm/PlJLHtFi3Ultr32uR6Ljr2qZ4klh708kncoDwBMwFkVV9GTqLOAPqwOsVd7XHfLqZ/Y57KWhqeG+H48AYWwkue6xe87m2wA5AXOnms1Ws6j1NVGjGkrIuFUXBAEAQBAEAQBAEAQBAEAQBAEAQBAEAQBAEAQEWuw6LEABXxRyW2ztDrX3tcabKUZyj8LsQnThP4lc609OylaGUzWsaNmtAAHsFxtt3ZJRUVZHVcOh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BAEA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104" name="Picture 8" descr="http://senhordobonfim.ba.gov.br/wp-content/uploads/2013/04/maiseduca%C3%A7%C3%A3o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79" y="5830943"/>
            <a:ext cx="1537395" cy="98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://www.aconteceempetropolis.com.br/wp-content/uploads/2011/07/13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560" y="5763792"/>
            <a:ext cx="1502088" cy="1049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http://2.bp.blogspot.com/-5AiJWQBpEZs/U5sIzNMpEsI/AAAAAAAADLE/tu2JnzbElI4/s1600/MAIS+EDUCA%C3%87%C3%83O+PN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776" y="5916582"/>
            <a:ext cx="1482525" cy="77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http://www.geraldojose.com.br/ckfinder/userfiles/images/Mais-Educa%C3%A7%C3%A3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992" y="5911873"/>
            <a:ext cx="1699408" cy="77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tângulo 19"/>
          <p:cNvSpPr/>
          <p:nvPr/>
        </p:nvSpPr>
        <p:spPr>
          <a:xfrm>
            <a:off x="4190951" y="1484784"/>
            <a:ext cx="4464496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65% deles não pensavam ações de educação integral antes do Mais </a:t>
            </a:r>
            <a:r>
              <a:rPr lang="pt-B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Educação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>
              <a:solidFill>
                <a:schemeClr val="tx1">
                  <a:lumMod val="65000"/>
                  <a:lumOff val="35000"/>
                </a:schemeClr>
              </a:solidFill>
              <a:latin typeface="Myriad Pro" pitchFamily="34" charset="0"/>
              <a:cs typeface="Arial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84,5% dos territórios </a:t>
            </a:r>
            <a:r>
              <a:rPr lang="pt-B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onde </a:t>
            </a:r>
            <a:r>
              <a:rPr lang="pt-B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a implementação do programa gerou uma nova demanda e influenciou o atendimento voltado para a integralidade dos </a:t>
            </a:r>
            <a:r>
              <a:rPr lang="pt-B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indivíduos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>
              <a:solidFill>
                <a:schemeClr val="tx1">
                  <a:lumMod val="65000"/>
                  <a:lumOff val="35000"/>
                </a:schemeClr>
              </a:solidFill>
              <a:latin typeface="Myriad Pro" pitchFamily="34" charset="0"/>
              <a:cs typeface="Arial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87,6% dos estados e municípios afirmam ter incluído as diretrizes do Mais Educação no seu planejamento de </a:t>
            </a:r>
            <a:r>
              <a:rPr lang="pt-B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gestão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1700" dirty="0">
              <a:solidFill>
                <a:schemeClr val="tx1">
                  <a:lumMod val="65000"/>
                  <a:lumOff val="35000"/>
                </a:schemeClr>
              </a:solidFill>
              <a:latin typeface="Myriad Pro" pitchFamily="34" charset="0"/>
              <a:cs typeface="Arial" charset="0"/>
            </a:endParaRPr>
          </a:p>
          <a:p>
            <a:pPr lvl="1" algn="r"/>
            <a:r>
              <a:rPr lang="pt-BR" sz="17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yriad Pro" pitchFamily="34" charset="0"/>
                <a:cs typeface="Arial" charset="0"/>
              </a:rPr>
              <a:t>		 Teia UFMG, 2014	</a:t>
            </a:r>
            <a:endParaRPr lang="pt-BR" sz="1700" b="1" dirty="0">
              <a:solidFill>
                <a:schemeClr val="tx1">
                  <a:lumMod val="65000"/>
                  <a:lumOff val="35000"/>
                </a:schemeClr>
              </a:solidFill>
              <a:latin typeface="Myriad Pro" pitchFamily="34" charset="0"/>
              <a:cs typeface="Arial" charset="0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303585" y="2644583"/>
            <a:ext cx="3692351" cy="2145332"/>
            <a:chOff x="343554" y="3118668"/>
            <a:chExt cx="3236366" cy="1668104"/>
          </a:xfrm>
        </p:grpSpPr>
        <p:graphicFrame>
          <p:nvGraphicFramePr>
            <p:cNvPr id="21" name="Gráfico 2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35413980"/>
                </p:ext>
              </p:extLst>
            </p:nvPr>
          </p:nvGraphicFramePr>
          <p:xfrm>
            <a:off x="343554" y="3118668"/>
            <a:ext cx="3236366" cy="161774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5" name="CaixaDeTexto 4"/>
            <p:cNvSpPr txBox="1"/>
            <p:nvPr/>
          </p:nvSpPr>
          <p:spPr>
            <a:xfrm>
              <a:off x="899592" y="4534196"/>
              <a:ext cx="756084" cy="2153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Myriad Pro" pitchFamily="34" charset="0"/>
                </a:rPr>
                <a:t>2008</a:t>
              </a:r>
              <a:endParaRPr lang="pt-BR" sz="1200" dirty="0">
                <a:latin typeface="Myriad Pro" pitchFamily="34" charset="0"/>
              </a:endParaRP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2508259" y="4571391"/>
              <a:ext cx="756084" cy="2153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pt-BR" sz="1200" dirty="0" smtClean="0">
                  <a:latin typeface="Myriad Pro" pitchFamily="34" charset="0"/>
                </a:rPr>
                <a:t>2013</a:t>
              </a:r>
              <a:endParaRPr lang="pt-BR" sz="1200" dirty="0">
                <a:latin typeface="Myriad Pro" pitchFamily="34" charset="0"/>
              </a:endParaRPr>
            </a:p>
          </p:txBody>
        </p:sp>
      </p:grpSp>
      <p:sp>
        <p:nvSpPr>
          <p:cNvPr id="16" name="Retângulo 15"/>
          <p:cNvSpPr/>
          <p:nvPr/>
        </p:nvSpPr>
        <p:spPr>
          <a:xfrm>
            <a:off x="395536" y="6206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Programa Mais Educação </a:t>
            </a:r>
          </a:p>
          <a:p>
            <a:pPr>
              <a:spcBef>
                <a:spcPct val="0"/>
              </a:spcBef>
            </a:pPr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Agenda Indutora</a:t>
            </a:r>
            <a:endParaRPr lang="pt-BR" b="1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55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392" y="363721"/>
            <a:ext cx="7859216" cy="1266552"/>
          </a:xfrm>
        </p:spPr>
        <p:txBody>
          <a:bodyPr>
            <a:noAutofit/>
          </a:bodyPr>
          <a:lstStyle/>
          <a:p>
            <a:pPr algn="l"/>
            <a:r>
              <a:rPr lang="pt-BR" sz="1800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Programa Mais Educação</a:t>
            </a:r>
            <a:br>
              <a:rPr lang="pt-BR" sz="1800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Alcance</a:t>
            </a:r>
            <a:endParaRPr lang="pt-BR" sz="1800" b="1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99592" y="1916832"/>
            <a:ext cx="698477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5570 municípios com adesão ao PME/</a:t>
            </a:r>
            <a:r>
              <a:rPr lang="pt-BR" b="1" dirty="0" err="1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ProEMI</a:t>
            </a:r>
            <a: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em 2014</a:t>
            </a:r>
          </a:p>
          <a:p>
            <a:endParaRPr lang="pt-BR" sz="2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object 4"/>
          <p:cNvSpPr/>
          <p:nvPr/>
        </p:nvSpPr>
        <p:spPr>
          <a:xfrm>
            <a:off x="1270864" y="3284984"/>
            <a:ext cx="2520280" cy="3024336"/>
          </a:xfrm>
          <a:prstGeom prst="rect">
            <a:avLst/>
          </a:prstGeom>
          <a:blipFill>
            <a:blip r:embed="rId2" cstate="print">
              <a:grayscl/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6"/>
          <p:cNvSpPr txBox="1"/>
          <p:nvPr/>
        </p:nvSpPr>
        <p:spPr>
          <a:xfrm>
            <a:off x="1253323" y="2819099"/>
            <a:ext cx="2537821" cy="36004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pt-BR" sz="2200" b="1" dirty="0" smtClean="0">
                <a:solidFill>
                  <a:srgbClr val="231F20"/>
                </a:solidFill>
                <a:latin typeface="Arial Narrow" pitchFamily="34" charset="0"/>
                <a:cs typeface="Calibri"/>
              </a:rPr>
              <a:t>Adesão </a:t>
            </a:r>
            <a:r>
              <a:rPr sz="2200" b="1" dirty="0" smtClean="0">
                <a:solidFill>
                  <a:srgbClr val="231F20"/>
                </a:solidFill>
                <a:latin typeface="Arial Narrow" pitchFamily="34" charset="0"/>
                <a:cs typeface="Calibri"/>
              </a:rPr>
              <a:t>Es</a:t>
            </a:r>
            <a:r>
              <a:rPr sz="2200" b="1" spc="-20" dirty="0" smtClean="0">
                <a:solidFill>
                  <a:srgbClr val="231F20"/>
                </a:solidFill>
                <a:latin typeface="Arial Narrow" pitchFamily="34" charset="0"/>
                <a:cs typeface="Calibri"/>
              </a:rPr>
              <a:t>c</a:t>
            </a:r>
            <a:r>
              <a:rPr sz="2200" b="1" spc="0" dirty="0" smtClean="0">
                <a:solidFill>
                  <a:srgbClr val="231F20"/>
                </a:solidFill>
                <a:latin typeface="Arial Narrow" pitchFamily="34" charset="0"/>
                <a:cs typeface="Calibri"/>
              </a:rPr>
              <a:t>olas do</a:t>
            </a:r>
            <a:r>
              <a:rPr sz="2200" b="1" spc="40" dirty="0" smtClean="0">
                <a:solidFill>
                  <a:srgbClr val="231F20"/>
                </a:solidFill>
                <a:latin typeface="Arial Narrow" pitchFamily="34" charset="0"/>
                <a:cs typeface="Calibri"/>
              </a:rPr>
              <a:t> </a:t>
            </a:r>
            <a:r>
              <a:rPr sz="2200" b="1" spc="85" dirty="0" smtClean="0">
                <a:solidFill>
                  <a:srgbClr val="231F20"/>
                </a:solidFill>
                <a:latin typeface="Arial Narrow" pitchFamily="34" charset="0"/>
                <a:cs typeface="Calibri"/>
              </a:rPr>
              <a:t>E</a:t>
            </a:r>
            <a:r>
              <a:rPr sz="2200" b="1" spc="0" dirty="0" smtClean="0">
                <a:solidFill>
                  <a:srgbClr val="231F20"/>
                </a:solidFill>
                <a:latin typeface="Arial Narrow" pitchFamily="34" charset="0"/>
                <a:cs typeface="Calibri"/>
              </a:rPr>
              <a:t>F</a:t>
            </a:r>
            <a:endParaRPr sz="2200" b="1" dirty="0">
              <a:latin typeface="Arial Narrow" pitchFamily="34" charset="0"/>
              <a:cs typeface="Calibri"/>
            </a:endParaRPr>
          </a:p>
        </p:txBody>
      </p:sp>
      <p:sp>
        <p:nvSpPr>
          <p:cNvPr id="10" name="object 6"/>
          <p:cNvSpPr txBox="1"/>
          <p:nvPr/>
        </p:nvSpPr>
        <p:spPr>
          <a:xfrm>
            <a:off x="4271625" y="2838744"/>
            <a:ext cx="3252703" cy="36004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pt-BR" sz="2200" b="1" dirty="0" smtClean="0">
                <a:solidFill>
                  <a:srgbClr val="231F20"/>
                </a:solidFill>
                <a:latin typeface="Arial Narrow" pitchFamily="34" charset="0"/>
                <a:cs typeface="Calibri"/>
              </a:rPr>
              <a:t>Adesão </a:t>
            </a:r>
            <a:r>
              <a:rPr sz="2200" b="1" dirty="0" smtClean="0">
                <a:solidFill>
                  <a:srgbClr val="231F20"/>
                </a:solidFill>
                <a:latin typeface="Arial Narrow" pitchFamily="34" charset="0"/>
                <a:cs typeface="Calibri"/>
              </a:rPr>
              <a:t>Es</a:t>
            </a:r>
            <a:r>
              <a:rPr sz="2200" b="1" spc="-20" dirty="0" smtClean="0">
                <a:solidFill>
                  <a:srgbClr val="231F20"/>
                </a:solidFill>
                <a:latin typeface="Arial Narrow" pitchFamily="34" charset="0"/>
                <a:cs typeface="Calibri"/>
              </a:rPr>
              <a:t>c</a:t>
            </a:r>
            <a:r>
              <a:rPr sz="2200" b="1" spc="0" dirty="0" smtClean="0">
                <a:solidFill>
                  <a:srgbClr val="231F20"/>
                </a:solidFill>
                <a:latin typeface="Arial Narrow" pitchFamily="34" charset="0"/>
                <a:cs typeface="Calibri"/>
              </a:rPr>
              <a:t>olas do</a:t>
            </a:r>
            <a:r>
              <a:rPr sz="2200" b="1" spc="40" dirty="0" smtClean="0">
                <a:solidFill>
                  <a:srgbClr val="231F20"/>
                </a:solidFill>
                <a:latin typeface="Arial Narrow" pitchFamily="34" charset="0"/>
                <a:cs typeface="Calibri"/>
              </a:rPr>
              <a:t> </a:t>
            </a:r>
            <a:r>
              <a:rPr lang="pt-BR" sz="2200" b="1" spc="85" dirty="0" smtClean="0">
                <a:solidFill>
                  <a:srgbClr val="231F20"/>
                </a:solidFill>
                <a:latin typeface="Arial Narrow" pitchFamily="34" charset="0"/>
                <a:cs typeface="Calibri"/>
              </a:rPr>
              <a:t>EM</a:t>
            </a:r>
            <a:endParaRPr sz="2200" b="1" dirty="0">
              <a:latin typeface="Arial Narrow" pitchFamily="34" charset="0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271625" y="3284984"/>
            <a:ext cx="3252703" cy="3024336"/>
          </a:xfrm>
          <a:prstGeom prst="rect">
            <a:avLst/>
          </a:prstGeom>
          <a:blipFill>
            <a:blip r:embed="rId3" cstate="print">
              <a:grayscl/>
            </a:blip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306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o 17"/>
          <p:cNvGrpSpPr/>
          <p:nvPr/>
        </p:nvGrpSpPr>
        <p:grpSpPr>
          <a:xfrm>
            <a:off x="1541693" y="1817565"/>
            <a:ext cx="6288290" cy="4068032"/>
            <a:chOff x="-183936" y="3184235"/>
            <a:chExt cx="4611920" cy="3053077"/>
          </a:xfrm>
        </p:grpSpPr>
        <p:sp>
          <p:nvSpPr>
            <p:cNvPr id="13" name="Retângulo 12"/>
            <p:cNvSpPr/>
            <p:nvPr/>
          </p:nvSpPr>
          <p:spPr>
            <a:xfrm>
              <a:off x="251520" y="3212976"/>
              <a:ext cx="4176464" cy="3024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1" name="Gráfico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00096039"/>
                </p:ext>
              </p:extLst>
            </p:nvPr>
          </p:nvGraphicFramePr>
          <p:xfrm>
            <a:off x="-183936" y="3184235"/>
            <a:ext cx="4247852" cy="28349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12" name="CaixaDeTexto 11"/>
          <p:cNvSpPr txBox="1"/>
          <p:nvPr/>
        </p:nvSpPr>
        <p:spPr>
          <a:xfrm>
            <a:off x="251520" y="6338701"/>
            <a:ext cx="4422492" cy="223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Arial Narrow" pitchFamily="34" charset="0"/>
              </a:rPr>
              <a:t>Centro de Referências. Listagem dentre os 34 programas mapeados pelo Centro de Referências, out, 2015.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39415" y="5486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Mais Educação</a:t>
            </a:r>
            <a:b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Alcance</a:t>
            </a:r>
            <a:endParaRPr lang="pt-B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25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89427" y="1196752"/>
            <a:ext cx="828092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5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>
                <a:latin typeface="Arial Narrow" pitchFamily="34" charset="0"/>
              </a:rPr>
              <a:t>82</a:t>
            </a:r>
            <a:r>
              <a:rPr lang="pt-BR" dirty="0">
                <a:latin typeface="Arial Narrow" pitchFamily="34" charset="0"/>
              </a:rPr>
              <a:t>% </a:t>
            </a:r>
            <a:r>
              <a:rPr lang="pt-BR" dirty="0" smtClean="0">
                <a:latin typeface="Arial Narrow" pitchFamily="34" charset="0"/>
              </a:rPr>
              <a:t>(respondentes – municípios e estados) afirmaram </a:t>
            </a:r>
            <a:r>
              <a:rPr lang="pt-BR" dirty="0">
                <a:latin typeface="Arial Narrow" pitchFamily="34" charset="0"/>
              </a:rPr>
              <a:t>que a implantação do Programa influenciou a expansão do atendimento em Educação Integral na </a:t>
            </a:r>
            <a:r>
              <a:rPr lang="pt-BR" dirty="0" smtClean="0">
                <a:latin typeface="Arial Narrow" pitchFamily="34" charset="0"/>
              </a:rPr>
              <a:t>rede;</a:t>
            </a:r>
            <a:endParaRPr lang="pt-BR" dirty="0"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pt-BR" dirty="0" smtClean="0"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>
                <a:latin typeface="Arial Narrow" pitchFamily="34" charset="0"/>
              </a:rPr>
              <a:t>85,2</a:t>
            </a:r>
            <a:r>
              <a:rPr lang="pt-BR" dirty="0">
                <a:latin typeface="Arial Narrow" pitchFamily="34" charset="0"/>
              </a:rPr>
              <a:t>% dos respondentes, a implantação do PME gerou demanda por Educação Integral nos estados/municípios da r</a:t>
            </a:r>
            <a:r>
              <a:rPr lang="pt-BR" dirty="0" smtClean="0">
                <a:latin typeface="Arial Narrow" pitchFamily="34" charset="0"/>
              </a:rPr>
              <a:t>egião;</a:t>
            </a:r>
            <a:endParaRPr lang="pt-BR" dirty="0"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pt-BR" dirty="0" smtClean="0"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>
                <a:latin typeface="Arial Narrow" pitchFamily="34" charset="0"/>
              </a:rPr>
              <a:t>41% das disponibilizam </a:t>
            </a:r>
            <a:r>
              <a:rPr lang="pt-BR" dirty="0">
                <a:latin typeface="Arial Narrow" pitchFamily="34" charset="0"/>
              </a:rPr>
              <a:t>recursos orçamentários </a:t>
            </a:r>
            <a:r>
              <a:rPr lang="pt-BR" dirty="0" smtClean="0">
                <a:latin typeface="Arial Narrow" pitchFamily="34" charset="0"/>
              </a:rPr>
              <a:t>adicionais, </a:t>
            </a:r>
            <a:r>
              <a:rPr lang="pt-BR" dirty="0">
                <a:latin typeface="Arial Narrow" pitchFamily="34" charset="0"/>
              </a:rPr>
              <a:t>sendo que 14,8% dos estados/municípios </a:t>
            </a:r>
            <a:r>
              <a:rPr lang="pt-BR" dirty="0" smtClean="0">
                <a:latin typeface="Arial Narrow" pitchFamily="34" charset="0"/>
              </a:rPr>
              <a:t>via envio </a:t>
            </a:r>
            <a:r>
              <a:rPr lang="pt-BR" dirty="0">
                <a:latin typeface="Arial Narrow" pitchFamily="34" charset="0"/>
              </a:rPr>
              <a:t>direto desses recursos para as escolas de educação </a:t>
            </a:r>
            <a:r>
              <a:rPr lang="pt-BR" dirty="0" smtClean="0">
                <a:latin typeface="Arial Narrow" pitchFamily="34" charset="0"/>
              </a:rPr>
              <a:t>integral;</a:t>
            </a:r>
            <a:endParaRPr lang="pt-BR" dirty="0"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pt-BR" dirty="0" smtClean="0"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>
                <a:latin typeface="Arial Narrow" pitchFamily="34" charset="0"/>
              </a:rPr>
              <a:t>57,4</a:t>
            </a:r>
            <a:r>
              <a:rPr lang="pt-BR" dirty="0">
                <a:latin typeface="Arial Narrow" pitchFamily="34" charset="0"/>
              </a:rPr>
              <a:t>% dos coordenadores afirmam que PME contribuiu no estabelecimento ou na revisão das Diretrizes Curriculares nos </a:t>
            </a:r>
            <a:r>
              <a:rPr lang="pt-BR" dirty="0" smtClean="0">
                <a:latin typeface="Arial Narrow" pitchFamily="34" charset="0"/>
              </a:rPr>
              <a:t>estados/municípios</a:t>
            </a:r>
            <a:r>
              <a:rPr lang="pt-BR" dirty="0">
                <a:latin typeface="Arial Narrow" pitchFamily="34" charset="0"/>
              </a:rPr>
              <a:t>;</a:t>
            </a:r>
          </a:p>
          <a:p>
            <a:pPr marL="285750" indent="-285750">
              <a:buFont typeface="Wingdings" pitchFamily="2" charset="2"/>
              <a:buChar char="§"/>
            </a:pPr>
            <a:endParaRPr lang="pt-BR" dirty="0" smtClean="0"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>
                <a:latin typeface="Arial Narrow" pitchFamily="34" charset="0"/>
              </a:rPr>
              <a:t>86,9% respondeu </a:t>
            </a:r>
            <a:r>
              <a:rPr lang="pt-BR" dirty="0">
                <a:latin typeface="Arial Narrow" pitchFamily="34" charset="0"/>
              </a:rPr>
              <a:t>que  Programa influenciou na circulação dos educandos nos espaços da cidade (fora das escolas</a:t>
            </a:r>
            <a:r>
              <a:rPr lang="pt-BR" dirty="0" smtClean="0">
                <a:latin typeface="Arial Narrow" pitchFamily="34" charset="0"/>
              </a:rPr>
              <a:t>)</a:t>
            </a:r>
            <a:endParaRPr lang="pt-BR" dirty="0"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pt-BR" dirty="0" smtClean="0"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>
                <a:latin typeface="Arial Narrow" pitchFamily="34" charset="0"/>
              </a:rPr>
              <a:t>Fortalecimento da </a:t>
            </a:r>
            <a:r>
              <a:rPr lang="pt-BR" dirty="0" err="1" smtClean="0">
                <a:latin typeface="Arial Narrow" pitchFamily="34" charset="0"/>
              </a:rPr>
              <a:t>intersetorialidade</a:t>
            </a:r>
            <a:r>
              <a:rPr lang="pt-BR" dirty="0" smtClean="0">
                <a:latin typeface="Arial Narrow" pitchFamily="34" charset="0"/>
              </a:rPr>
              <a:t>: MDS</a:t>
            </a:r>
            <a:r>
              <a:rPr lang="pt-BR" dirty="0">
                <a:latin typeface="Arial Narrow" pitchFamily="34" charset="0"/>
              </a:rPr>
              <a:t>, MINC, ME </a:t>
            </a:r>
            <a:r>
              <a:rPr lang="pt-BR" dirty="0" smtClean="0">
                <a:latin typeface="Arial Narrow" pitchFamily="34" charset="0"/>
              </a:rPr>
              <a:t>e na criação </a:t>
            </a:r>
            <a:r>
              <a:rPr lang="pt-BR" dirty="0">
                <a:latin typeface="Arial Narrow" pitchFamily="34" charset="0"/>
              </a:rPr>
              <a:t>de comitês Territoriais de Educação </a:t>
            </a:r>
            <a:r>
              <a:rPr lang="pt-BR" dirty="0" smtClean="0">
                <a:latin typeface="Arial Narrow" pitchFamily="34" charset="0"/>
              </a:rPr>
              <a:t>Integral;</a:t>
            </a:r>
          </a:p>
          <a:p>
            <a:endParaRPr lang="pt-BR" dirty="0">
              <a:latin typeface="Arial Narrow" pitchFamily="34" charset="0"/>
            </a:endParaRPr>
          </a:p>
          <a:p>
            <a:pPr algn="r"/>
            <a:r>
              <a:rPr lang="pt-BR" sz="1200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Estudo integrado UFMG-UFG-UFPA-UFPE-UFPR-UNIRIO</a:t>
            </a:r>
          </a:p>
          <a:p>
            <a:endParaRPr lang="pt-BR" dirty="0" smtClean="0">
              <a:latin typeface="Arial Narrow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09702" y="4046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Mais Educação</a:t>
            </a:r>
            <a:br>
              <a:rPr lang="pt-BR" b="1" dirty="0">
                <a:solidFill>
                  <a:srgbClr val="42AFA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Impacto</a:t>
            </a:r>
            <a:endParaRPr lang="pt-B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14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1479</TotalTime>
  <Words>974</Words>
  <Application>Microsoft Office PowerPoint</Application>
  <PresentationFormat>Apresentação na tela (4:3)</PresentationFormat>
  <Paragraphs>269</Paragraphs>
  <Slides>14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Programa Mais Educação Alcance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Glaucia Cavalcante</dc:creator>
  <cp:lastModifiedBy>Marli da Silva</cp:lastModifiedBy>
  <cp:revision>102</cp:revision>
  <dcterms:created xsi:type="dcterms:W3CDTF">2014-09-22T18:53:23Z</dcterms:created>
  <dcterms:modified xsi:type="dcterms:W3CDTF">2015-10-08T02:30:46Z</dcterms:modified>
</cp:coreProperties>
</file>