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4" r:id="rId3"/>
    <p:sldId id="262" r:id="rId4"/>
    <p:sldId id="259" r:id="rId5"/>
    <p:sldId id="260" r:id="rId6"/>
    <p:sldId id="261" r:id="rId7"/>
    <p:sldId id="257" r:id="rId8"/>
    <p:sldId id="258" r:id="rId9"/>
    <p:sldId id="265" r:id="rId10"/>
    <p:sldId id="263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62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7E75-3DAF-4BBD-B06E-6268EA5F0C43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893B-C53D-4296-A069-46635EA9EB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8800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7E75-3DAF-4BBD-B06E-6268EA5F0C43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893B-C53D-4296-A069-46635EA9EB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491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7E75-3DAF-4BBD-B06E-6268EA5F0C43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893B-C53D-4296-A069-46635EA9EB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5103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7E75-3DAF-4BBD-B06E-6268EA5F0C43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893B-C53D-4296-A069-46635EA9EB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1318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7E75-3DAF-4BBD-B06E-6268EA5F0C43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893B-C53D-4296-A069-46635EA9EB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5407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7E75-3DAF-4BBD-B06E-6268EA5F0C43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893B-C53D-4296-A069-46635EA9EB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758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7E75-3DAF-4BBD-B06E-6268EA5F0C43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893B-C53D-4296-A069-46635EA9EB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7662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7E75-3DAF-4BBD-B06E-6268EA5F0C43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893B-C53D-4296-A069-46635EA9EB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1074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7E75-3DAF-4BBD-B06E-6268EA5F0C43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893B-C53D-4296-A069-46635EA9EB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8677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7E75-3DAF-4BBD-B06E-6268EA5F0C43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893B-C53D-4296-A069-46635EA9EB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647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7E75-3DAF-4BBD-B06E-6268EA5F0C43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893B-C53D-4296-A069-46635EA9EB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201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27E75-3DAF-4BBD-B06E-6268EA5F0C43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6893B-C53D-4296-A069-46635EA9EB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6333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337961" cy="11476525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2608291" y="314287"/>
            <a:ext cx="65117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ADIÇÃO E SUBTRAÇÃO</a:t>
            </a:r>
            <a:endParaRPr lang="pt-BR" sz="54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7708518" y="5110034"/>
            <a:ext cx="357155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Prof</a:t>
            </a:r>
            <a:r>
              <a:rPr lang="pt-BR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Jose Carlos</a:t>
            </a:r>
            <a:endParaRPr lang="pt-BR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388482" y="3172055"/>
            <a:ext cx="74150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PRIMEIRAS ABORDAGENS</a:t>
            </a:r>
            <a:endParaRPr lang="pt-BR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1885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358688" cy="6858000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4657945" y="156716"/>
            <a:ext cx="28761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 – 4 = ?</a:t>
            </a:r>
            <a:endParaRPr lang="pt-BR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883" y="1841184"/>
            <a:ext cx="1495425" cy="2162175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9975" y="1343440"/>
            <a:ext cx="1328738" cy="1602581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73392" y="1293018"/>
            <a:ext cx="1023938" cy="175736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59083" y="1279714"/>
            <a:ext cx="1014411" cy="1757362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94669" y="1276496"/>
            <a:ext cx="1371600" cy="1757362"/>
          </a:xfrm>
          <a:prstGeom prst="rect">
            <a:avLst/>
          </a:prstGeom>
        </p:spPr>
      </p:pic>
      <p:sp>
        <p:nvSpPr>
          <p:cNvPr id="8" name="Chave direita 7"/>
          <p:cNvSpPr/>
          <p:nvPr/>
        </p:nvSpPr>
        <p:spPr>
          <a:xfrm rot="5400000">
            <a:off x="6281617" y="1121539"/>
            <a:ext cx="983752" cy="4900612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5572684" y="3816132"/>
            <a:ext cx="240161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 dedos</a:t>
            </a:r>
            <a:endParaRPr lang="pt-B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813006" y="5077063"/>
            <a:ext cx="2906565" cy="92333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/>
            <a:r>
              <a:rPr lang="pt-B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 – 4 = </a:t>
            </a:r>
            <a:r>
              <a:rPr lang="pt-BR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  <a:endParaRPr lang="pt-B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7608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10" grpId="0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12203" cy="6857999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1094705" y="1519707"/>
            <a:ext cx="10483403" cy="4401205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sz="4000" dirty="0" smtClean="0"/>
              <a:t>Com o </a:t>
            </a:r>
            <a:r>
              <a:rPr lang="pt-BR" sz="4000" dirty="0"/>
              <a:t>uso de materiais e jogos no ensino da matemática, </a:t>
            </a:r>
            <a:r>
              <a:rPr lang="pt-BR" sz="4000" dirty="0" smtClean="0"/>
              <a:t>obtemos </a:t>
            </a:r>
            <a:r>
              <a:rPr lang="pt-BR" sz="4000" dirty="0"/>
              <a:t>grande sucesso na transmissão de conceitos matemáticos, a partir da concretização de elementos abstratos da compreensão matemática, levando os estudantes a pensarem e entenderem a Matemática de uma forma diferenciada.</a:t>
            </a:r>
          </a:p>
        </p:txBody>
      </p:sp>
      <p:sp>
        <p:nvSpPr>
          <p:cNvPr id="4" name="Retângulo 3"/>
          <p:cNvSpPr/>
          <p:nvPr/>
        </p:nvSpPr>
        <p:spPr>
          <a:xfrm>
            <a:off x="4205745" y="701159"/>
            <a:ext cx="30375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40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IMPORTANTE</a:t>
            </a:r>
            <a:endParaRPr lang="pt-BR" sz="4000" b="1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5460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330113" cy="6858000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104092" y="455954"/>
            <a:ext cx="11597470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Enquanto o aluno não memoriza as tabuadas,</a:t>
            </a:r>
          </a:p>
          <a:p>
            <a:pPr algn="ctr"/>
            <a:r>
              <a:rPr lang="pt-B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</a:t>
            </a:r>
            <a:r>
              <a:rPr lang="pt-BR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ada impede que use as mãos para auxiliar</a:t>
            </a:r>
          </a:p>
          <a:p>
            <a:pPr algn="ctr"/>
            <a:r>
              <a:rPr lang="pt-BR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</a:t>
            </a:r>
            <a:r>
              <a:rPr lang="pt-BR" sz="4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os cálculos .</a:t>
            </a:r>
            <a:endParaRPr lang="pt-BR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2790" y="3283919"/>
            <a:ext cx="695325" cy="116205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93691" y="3864944"/>
            <a:ext cx="1276350" cy="117157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76784" y="3336306"/>
            <a:ext cx="742950" cy="120015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26352" y="3141044"/>
            <a:ext cx="2276475" cy="1304925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1495611" y="4658797"/>
            <a:ext cx="7895879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Utilizando as duas mãos conseguirá  </a:t>
            </a:r>
          </a:p>
          <a:p>
            <a:pPr algn="ctr"/>
            <a:r>
              <a:rPr lang="pt-BR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resolver adições simples, </a:t>
            </a:r>
          </a:p>
          <a:p>
            <a:pPr algn="ctr"/>
            <a:r>
              <a:rPr lang="pt-BR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cuja soma não ultrapassem 10.</a:t>
            </a:r>
            <a:endParaRPr lang="pt-B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2229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78" y="0"/>
            <a:ext cx="12315825" cy="6958012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0" y="331065"/>
            <a:ext cx="1194710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operação de adição, que envolve o uso simples das duas mãos, é facilmente assimilada pelos alunos.</a:t>
            </a:r>
          </a:p>
          <a:p>
            <a:pPr algn="ctr"/>
            <a:endParaRPr lang="pt-BR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622852" y="1892612"/>
            <a:ext cx="1114507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Normalmente o aluno coloca uma parcela em uma mão e</a:t>
            </a:r>
          </a:p>
          <a:p>
            <a:r>
              <a:rPr lang="pt-B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outra parcela em outra mão, depois junta  os dedos numa única contagem.</a:t>
            </a:r>
            <a:endParaRPr lang="pt-BR" sz="2800" dirty="0"/>
          </a:p>
        </p:txBody>
      </p:sp>
      <p:sp>
        <p:nvSpPr>
          <p:cNvPr id="5" name="Retângulo 4"/>
          <p:cNvSpPr/>
          <p:nvPr/>
        </p:nvSpPr>
        <p:spPr>
          <a:xfrm>
            <a:off x="344557" y="3211396"/>
            <a:ext cx="30821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Vejamos o exemplo</a:t>
            </a:r>
            <a:r>
              <a:rPr lang="pt-B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2321" y="3868734"/>
            <a:ext cx="742950" cy="120015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55273" y="3892547"/>
            <a:ext cx="695325" cy="1162050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622852" y="4223600"/>
            <a:ext cx="212590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 + 2= ?</a:t>
            </a:r>
            <a:endParaRPr lang="pt-BR" sz="4800" dirty="0"/>
          </a:p>
        </p:txBody>
      </p:sp>
      <p:sp>
        <p:nvSpPr>
          <p:cNvPr id="10" name="Retângulo 9"/>
          <p:cNvSpPr/>
          <p:nvPr/>
        </p:nvSpPr>
        <p:spPr>
          <a:xfrm>
            <a:off x="5167142" y="4199561"/>
            <a:ext cx="4908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pt-BR" sz="4800" dirty="0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45912" y="3878259"/>
            <a:ext cx="733425" cy="1190625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0496" y="3954100"/>
            <a:ext cx="742950" cy="1200150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7107387" y="4138676"/>
            <a:ext cx="4908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pt-BR" sz="4800" dirty="0"/>
          </a:p>
        </p:txBody>
      </p:sp>
      <p:sp>
        <p:nvSpPr>
          <p:cNvPr id="14" name="Retângulo 13"/>
          <p:cNvSpPr/>
          <p:nvPr/>
        </p:nvSpPr>
        <p:spPr>
          <a:xfrm>
            <a:off x="4537468" y="5616474"/>
            <a:ext cx="215315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 + 2= 5</a:t>
            </a:r>
            <a:endParaRPr lang="pt-BR" sz="4800" dirty="0"/>
          </a:p>
        </p:txBody>
      </p:sp>
      <p:sp>
        <p:nvSpPr>
          <p:cNvPr id="15" name="Seta para a direita 14"/>
          <p:cNvSpPr/>
          <p:nvPr/>
        </p:nvSpPr>
        <p:spPr>
          <a:xfrm>
            <a:off x="3163253" y="4506578"/>
            <a:ext cx="1109663" cy="330575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39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/>
      <p:bldP spid="10" grpId="0"/>
      <p:bldP spid="13" grpId="0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4338"/>
            <a:ext cx="12758738" cy="7386637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1138353" y="383161"/>
            <a:ext cx="1018035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se os dedos não forem suficientes</a:t>
            </a:r>
          </a:p>
          <a:p>
            <a:pPr algn="ctr"/>
            <a:r>
              <a:rPr lang="pt-B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r>
              <a:rPr lang="pt-BR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ara representar a soma?</a:t>
            </a:r>
            <a:endParaRPr lang="pt-BR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138353" y="3052589"/>
            <a:ext cx="10829307" cy="1870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Fazer bolinhas, </a:t>
            </a:r>
            <a:r>
              <a:rPr lang="pt-BR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riscos,etc</a:t>
            </a:r>
            <a:r>
              <a:rPr lang="pt-B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são técnicas </a:t>
            </a:r>
            <a:r>
              <a:rPr lang="pt-B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utilizadas, mas </a:t>
            </a:r>
            <a:r>
              <a:rPr lang="pt-BR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tomam  tempo e não são práticas, além de serem cansativas e desestimulantes.</a:t>
            </a:r>
            <a:endParaRPr lang="pt-BR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51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444413" cy="6972299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3298172" y="739290"/>
            <a:ext cx="585870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6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Como fazer !!!</a:t>
            </a:r>
            <a:endParaRPr lang="pt-BR" sz="6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703633" y="3244334"/>
            <a:ext cx="278473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 + 4 = ?</a:t>
            </a:r>
            <a:endParaRPr lang="pt-B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431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72975" cy="6858001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3472" y="2310122"/>
            <a:ext cx="1571625" cy="2047875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1695" y="4796277"/>
            <a:ext cx="1076325" cy="1209675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327339" y="486847"/>
            <a:ext cx="11722055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Primeiramente pedimos ao aluno grave mentalmente uma das parcelas,</a:t>
            </a:r>
          </a:p>
          <a:p>
            <a:pPr algn="ctr"/>
            <a:r>
              <a:rPr lang="pt-B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de preferência sempre a maior. </a:t>
            </a:r>
          </a:p>
          <a:p>
            <a:pPr algn="ctr"/>
            <a:r>
              <a:rPr lang="pt-B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em seguida separe o número de dedos que correspondam a segunda parcela,</a:t>
            </a:r>
            <a:endParaRPr lang="pt-B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22589" y="2310122"/>
            <a:ext cx="2525051" cy="92333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pPr algn="ctr"/>
            <a:r>
              <a:rPr lang="pt-BR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 + 4 = ?</a:t>
            </a:r>
            <a:endParaRPr lang="pt-B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019858" y="3334059"/>
            <a:ext cx="52931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pt-B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0956" y="3339131"/>
            <a:ext cx="914400" cy="923925"/>
          </a:xfrm>
          <a:prstGeom prst="rect">
            <a:avLst/>
          </a:prstGeom>
        </p:spPr>
      </p:pic>
      <p:sp>
        <p:nvSpPr>
          <p:cNvPr id="10" name="Texto Explicativo 1 9"/>
          <p:cNvSpPr/>
          <p:nvPr/>
        </p:nvSpPr>
        <p:spPr>
          <a:xfrm>
            <a:off x="5983272" y="1957528"/>
            <a:ext cx="1495367" cy="590241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7 na cabeça</a:t>
            </a:r>
            <a:endParaRPr lang="pt-BR" sz="2000" dirty="0"/>
          </a:p>
        </p:txBody>
      </p:sp>
      <p:sp>
        <p:nvSpPr>
          <p:cNvPr id="12" name="Texto Explicativo 1 11"/>
          <p:cNvSpPr/>
          <p:nvPr/>
        </p:nvSpPr>
        <p:spPr>
          <a:xfrm>
            <a:off x="8103531" y="2855181"/>
            <a:ext cx="1495367" cy="590241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4 dedos</a:t>
            </a:r>
            <a:endParaRPr lang="pt-BR" dirty="0"/>
          </a:p>
        </p:txBody>
      </p:sp>
      <p:sp>
        <p:nvSpPr>
          <p:cNvPr id="13" name="Seta para a direita 12"/>
          <p:cNvSpPr/>
          <p:nvPr/>
        </p:nvSpPr>
        <p:spPr>
          <a:xfrm>
            <a:off x="1827989" y="4796277"/>
            <a:ext cx="3115486" cy="10854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Contando em ordem crescente</a:t>
            </a:r>
            <a:endParaRPr lang="pt-BR" sz="2000" dirty="0"/>
          </a:p>
        </p:txBody>
      </p:sp>
      <p:sp>
        <p:nvSpPr>
          <p:cNvPr id="14" name="Retângulo 13"/>
          <p:cNvSpPr/>
          <p:nvPr/>
        </p:nvSpPr>
        <p:spPr>
          <a:xfrm>
            <a:off x="7994933" y="5401114"/>
            <a:ext cx="3207930" cy="1015663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/>
            <a:r>
              <a:rPr lang="pt-B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 + 4 = </a:t>
            </a:r>
            <a:r>
              <a:rPr lang="pt-BR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pt-B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757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/>
      <p:bldP spid="10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28612" y="269131"/>
            <a:ext cx="11172825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subtração sem reserva não 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encontramos dificuldades, 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pois as duas mãos 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são 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suficientes para realizar as operações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713763" y="1644134"/>
            <a:ext cx="239200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7 -</a:t>
            </a:r>
            <a:r>
              <a:rPr lang="pt-BR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3 </a:t>
            </a:r>
            <a:r>
              <a:rPr lang="pt-B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 ?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6884" y="1325587"/>
            <a:ext cx="2990852" cy="1560424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7827" y="1644134"/>
            <a:ext cx="922059" cy="1191974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3762" y="3709115"/>
            <a:ext cx="2068075" cy="1132285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59503" y="3611469"/>
            <a:ext cx="1215108" cy="1151828"/>
          </a:xfrm>
          <a:prstGeom prst="rect">
            <a:avLst/>
          </a:prstGeom>
        </p:spPr>
      </p:pic>
      <p:sp>
        <p:nvSpPr>
          <p:cNvPr id="12" name="Seta para a direita 11"/>
          <p:cNvSpPr/>
          <p:nvPr/>
        </p:nvSpPr>
        <p:spPr>
          <a:xfrm>
            <a:off x="3105763" y="4425318"/>
            <a:ext cx="2882243" cy="5191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4484720" y="5658486"/>
            <a:ext cx="2422459" cy="92333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/>
            <a:r>
              <a:rPr lang="pt-B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7 - 3 = </a:t>
            </a:r>
            <a:r>
              <a:rPr lang="pt-BR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pt-B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7676759" y="2008968"/>
            <a:ext cx="5957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</a:t>
            </a:r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112714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2" grpId="0" animBg="1"/>
      <p:bldP spid="13" grpId="0" animBg="1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1538" cy="6857999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542925" y="-133052"/>
            <a:ext cx="1107281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</a:t>
            </a:r>
            <a:r>
              <a:rPr lang="pt-BR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introdução da subtração com reserva </a:t>
            </a:r>
            <a:r>
              <a:rPr lang="pt-BR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fizemos de maneira  semelhante </a:t>
            </a:r>
            <a:r>
              <a:rPr lang="pt-BR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 </a:t>
            </a:r>
            <a:r>
              <a:rPr lang="pt-BR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pt-BR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 adição com </a:t>
            </a:r>
            <a:r>
              <a:rPr lang="pt-BR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reserva.</a:t>
            </a:r>
          </a:p>
        </p:txBody>
      </p:sp>
      <p:sp>
        <p:nvSpPr>
          <p:cNvPr id="3" name="Retângulo 2"/>
          <p:cNvSpPr/>
          <p:nvPr/>
        </p:nvSpPr>
        <p:spPr>
          <a:xfrm>
            <a:off x="733425" y="3271881"/>
            <a:ext cx="4752975" cy="2554545"/>
          </a:xfrm>
          <a:prstGeom prst="rect">
            <a:avLst/>
          </a:prstGeom>
          <a:solidFill>
            <a:srgbClr val="92D050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pt-B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Primeiramente pedimos ao aluno grave mentalmente </a:t>
            </a:r>
            <a:r>
              <a:rPr lang="pt-BR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 minuendo.</a:t>
            </a:r>
            <a:endParaRPr lang="pt-BR" sz="4000" dirty="0"/>
          </a:p>
        </p:txBody>
      </p:sp>
      <p:sp>
        <p:nvSpPr>
          <p:cNvPr id="5" name="Retângulo 4"/>
          <p:cNvSpPr/>
          <p:nvPr/>
        </p:nvSpPr>
        <p:spPr>
          <a:xfrm>
            <a:off x="5648325" y="3317405"/>
            <a:ext cx="6096000" cy="2463495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partir do </a:t>
            </a:r>
            <a:r>
              <a:rPr lang="pt-BR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12(na </a:t>
            </a:r>
            <a:r>
              <a:rPr lang="pt-B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cabeça) </a:t>
            </a:r>
            <a:r>
              <a:rPr lang="pt-BR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fazer </a:t>
            </a:r>
            <a:r>
              <a:rPr lang="pt-B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 contagem regressiva até chegar ao 8 e </a:t>
            </a:r>
            <a:r>
              <a:rPr lang="pt-BR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 </a:t>
            </a:r>
            <a:r>
              <a:rPr lang="pt-B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registrando nos dedos. </a:t>
            </a:r>
          </a:p>
        </p:txBody>
      </p:sp>
      <p:sp>
        <p:nvSpPr>
          <p:cNvPr id="6" name="Retângulo 5"/>
          <p:cNvSpPr/>
          <p:nvPr/>
        </p:nvSpPr>
        <p:spPr>
          <a:xfrm>
            <a:off x="4276795" y="1884564"/>
            <a:ext cx="2743059" cy="923330"/>
          </a:xfrm>
          <a:prstGeom prst="rect">
            <a:avLst/>
          </a:prstGeom>
          <a:solidFill>
            <a:srgbClr val="00B0F0">
              <a:alpha val="42000"/>
            </a:srgbClr>
          </a:solidFill>
        </p:spPr>
        <p:txBody>
          <a:bodyPr wrap="none">
            <a:spAutoFit/>
          </a:bodyPr>
          <a:lstStyle/>
          <a:p>
            <a:pPr algn="ctr"/>
            <a:r>
              <a:rPr lang="pt-BR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12 - 4 </a:t>
            </a:r>
            <a:r>
              <a:rPr lang="pt-B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 ?</a:t>
            </a:r>
          </a:p>
        </p:txBody>
      </p:sp>
    </p:spTree>
    <p:extLst>
      <p:ext uri="{BB962C8B-B14F-4D97-AF65-F5344CB8AC3E}">
        <p14:creationId xmlns:p14="http://schemas.microsoft.com/office/powerpoint/2010/main" val="363836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338</Words>
  <Application>Microsoft Office PowerPoint</Application>
  <PresentationFormat>Widescreen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Santos</dc:creator>
  <cp:lastModifiedBy>Santos</cp:lastModifiedBy>
  <cp:revision>48</cp:revision>
  <dcterms:created xsi:type="dcterms:W3CDTF">2021-04-26T10:01:08Z</dcterms:created>
  <dcterms:modified xsi:type="dcterms:W3CDTF">2021-04-28T09:40:59Z</dcterms:modified>
</cp:coreProperties>
</file>